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Lst>
  <p:notesMasterIdLst>
    <p:notesMasterId r:id="rId1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Lst>
  <p:sldSz cx="12192000" cy="6858000"/>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1770CF8-C27D-4ACA-B186-814195CD7713}">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67866" autoAdjust="0"/>
  </p:normalViewPr>
  <p:slideViewPr>
    <p:cSldViewPr snapToGrid="0">
      <p:cViewPr varScale="1">
        <p:scale>
          <a:sx n="56" d="100"/>
          <a:sy n="56" d="100"/>
        </p:scale>
        <p:origin x="1986" y="78"/>
      </p:cViewPr>
      <p:guideLst>
        <p:guide orient="horz" pos="2160"/>
        <p:guide pos="3840"/>
      </p:guideLst>
    </p:cSldViewPr>
  </p:slideViewPr>
  <p:outlineViewPr>
    <p:cViewPr>
      <p:scale>
        <a:sx n="33" d="100"/>
        <a:sy n="33" d="100"/>
      </p:scale>
      <p:origin x="0" y="-14688"/>
    </p:cViewPr>
  </p:outlineViewPr>
  <p:notesTextViewPr>
    <p:cViewPr>
      <p:scale>
        <a:sx n="100" d="100"/>
        <a:sy n="100" d="100"/>
      </p:scale>
      <p:origin x="0" y="0"/>
    </p:cViewPr>
  </p:notesTextViewPr>
  <p:sorterViewPr>
    <p:cViewPr>
      <p:scale>
        <a:sx n="100" d="100"/>
        <a:sy n="100" d="100"/>
      </p:scale>
      <p:origin x="0" y="-17988"/>
    </p:cViewPr>
  </p:sorterViewPr>
  <p:notesViewPr>
    <p:cSldViewPr snapToGrid="0">
      <p:cViewPr varScale="1">
        <p:scale>
          <a:sx n="78" d="100"/>
          <a:sy n="78" d="100"/>
        </p:scale>
        <p:origin x="3852"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6E8CE2BF-5544-421C-90CF-832C230F8A30}" type="datetimeFigureOut">
              <a:rPr lang="en-US" smtClean="0"/>
              <a:t>7/15/2025</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8F03DF02-40B5-4CA8-89BF-BED8B3DA465C}" type="slidenum">
              <a:rPr lang="en-US" smtClean="0"/>
              <a:t>‹#›</a:t>
            </a:fld>
            <a:endParaRPr lang="en-US"/>
          </a:p>
        </p:txBody>
      </p:sp>
    </p:spTree>
    <p:extLst>
      <p:ext uri="{BB962C8B-B14F-4D97-AF65-F5344CB8AC3E}">
        <p14:creationId xmlns:p14="http://schemas.microsoft.com/office/powerpoint/2010/main" val="109552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Native Plant Gardening in Southeastern Colorado</a:t>
            </a:r>
          </a:p>
          <a:p>
            <a:endParaRPr lang="en-US"/>
          </a:p>
          <a:p>
            <a:r>
              <a:rPr lang="en-US"/>
              <a:t>Introduction</a:t>
            </a:r>
          </a:p>
        </p:txBody>
      </p:sp>
      <p:sp>
        <p:nvSpPr>
          <p:cNvPr id="4" name="Slide Number Placeholder 3"/>
          <p:cNvSpPr>
            <a:spLocks noGrp="1"/>
          </p:cNvSpPr>
          <p:nvPr>
            <p:ph type="sldNum" sz="quarter" idx="5"/>
          </p:nvPr>
        </p:nvSpPr>
        <p:spPr/>
        <p:txBody>
          <a:bodyPr/>
          <a:lstStyle/>
          <a:p>
            <a:fld id="{8F03DF02-40B5-4CA8-89BF-BED8B3DA465C}" type="slidenum">
              <a:rPr lang="en-US" smtClean="0"/>
              <a:t>1</a:t>
            </a:fld>
            <a:endParaRPr lang="en-US"/>
          </a:p>
        </p:txBody>
      </p:sp>
    </p:spTree>
    <p:extLst>
      <p:ext uri="{BB962C8B-B14F-4D97-AF65-F5344CB8AC3E}">
        <p14:creationId xmlns:p14="http://schemas.microsoft.com/office/powerpoint/2010/main" val="2937386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Habitat Fragmentation</a:t>
            </a:r>
          </a:p>
          <a:p>
            <a:endParaRPr lang="en-US"/>
          </a:p>
          <a:p>
            <a:r>
              <a:rPr lang="en-US"/>
              <a:t>City Sprawl</a:t>
            </a:r>
          </a:p>
          <a:p>
            <a:r>
              <a:rPr lang="en-US"/>
              <a:t>Colorado Springs Timelapse 1984-2022</a:t>
            </a:r>
          </a:p>
          <a:p>
            <a:r>
              <a:rPr lang="en-US"/>
              <a:t>Approximately 50% of The Shortgrass Prairie remains uncultivated</a:t>
            </a:r>
          </a:p>
          <a:p>
            <a:endParaRPr lang="en-US"/>
          </a:p>
          <a:p>
            <a:r>
              <a:rPr lang="en-US"/>
              <a:t>The area of developed land in Colorado grew from 1.2 million acres in 1982 to 2 million acres in 2017, an increase of about 800,000 acres.  El Paso County, where Colorado Springs sits lost 112,000 acres of open space, the most of any county in the state in just 35 years.</a:t>
            </a:r>
          </a:p>
        </p:txBody>
      </p:sp>
      <p:sp>
        <p:nvSpPr>
          <p:cNvPr id="4" name="Slide Number Placeholder 3"/>
          <p:cNvSpPr>
            <a:spLocks noGrp="1"/>
          </p:cNvSpPr>
          <p:nvPr>
            <p:ph type="sldNum" sz="quarter" idx="5"/>
          </p:nvPr>
        </p:nvSpPr>
        <p:spPr/>
        <p:txBody>
          <a:bodyPr/>
          <a:lstStyle/>
          <a:p>
            <a:fld id="{8F03DF02-40B5-4CA8-89BF-BED8B3DA465C}" type="slidenum">
              <a:rPr lang="en-US" smtClean="0"/>
              <a:t>10</a:t>
            </a:fld>
            <a:endParaRPr lang="en-US"/>
          </a:p>
        </p:txBody>
      </p:sp>
    </p:spTree>
    <p:extLst>
      <p:ext uri="{BB962C8B-B14F-4D97-AF65-F5344CB8AC3E}">
        <p14:creationId xmlns:p14="http://schemas.microsoft.com/office/powerpoint/2010/main" val="19414247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Oenothera cespitosa</a:t>
            </a:r>
          </a:p>
          <a:p>
            <a:r>
              <a:rPr lang="en-US"/>
              <a:t>Fragrant Evening Primrose</a:t>
            </a:r>
          </a:p>
          <a:p>
            <a:endParaRPr lang="en-US"/>
          </a:p>
          <a:p>
            <a:r>
              <a:rPr lang="en-US"/>
              <a:t>Family: Onagraceae (Evening Primrose)</a:t>
            </a:r>
          </a:p>
          <a:p>
            <a:r>
              <a:rPr lang="en-US"/>
              <a:t>Type: Perennial</a:t>
            </a:r>
          </a:p>
          <a:p>
            <a:r>
              <a:rPr lang="en-US"/>
              <a:t>Bloom Period: Spring - Summer</a:t>
            </a:r>
          </a:p>
          <a:p>
            <a:r>
              <a:rPr lang="en-US"/>
              <a:t>Height: 6-8 inches</a:t>
            </a:r>
          </a:p>
          <a:p>
            <a:r>
              <a:rPr lang="en-US"/>
              <a:t>Width: 8-10 inches</a:t>
            </a:r>
          </a:p>
        </p:txBody>
      </p:sp>
      <p:sp>
        <p:nvSpPr>
          <p:cNvPr id="4" name="Slide Number Placeholder 3"/>
          <p:cNvSpPr>
            <a:spLocks noGrp="1"/>
          </p:cNvSpPr>
          <p:nvPr>
            <p:ph type="sldNum" sz="quarter" idx="5"/>
          </p:nvPr>
        </p:nvSpPr>
        <p:spPr/>
        <p:txBody>
          <a:bodyPr/>
          <a:lstStyle/>
          <a:p>
            <a:fld id="{8F03DF02-40B5-4CA8-89BF-BED8B3DA465C}" type="slidenum">
              <a:rPr lang="en-US" smtClean="0"/>
              <a:t>100</a:t>
            </a:fld>
            <a:endParaRPr lang="en-US"/>
          </a:p>
        </p:txBody>
      </p:sp>
    </p:spTree>
    <p:extLst>
      <p:ext uri="{BB962C8B-B14F-4D97-AF65-F5344CB8AC3E}">
        <p14:creationId xmlns:p14="http://schemas.microsoft.com/office/powerpoint/2010/main" val="299231416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Oenothera lavandulifolia</a:t>
            </a:r>
          </a:p>
          <a:p>
            <a:r>
              <a:rPr lang="en-US"/>
              <a:t>Lavenderleaf Sundrops</a:t>
            </a:r>
          </a:p>
          <a:p>
            <a:endParaRPr lang="en-US"/>
          </a:p>
          <a:p>
            <a:r>
              <a:rPr lang="en-US"/>
              <a:t>Family: Onagraceae (Evening Primrose)</a:t>
            </a:r>
          </a:p>
          <a:p>
            <a:r>
              <a:rPr lang="en-US"/>
              <a:t>Type: Perennial</a:t>
            </a:r>
          </a:p>
          <a:p>
            <a:r>
              <a:rPr lang="en-US"/>
              <a:t>Bloom Period: Spring - Summer</a:t>
            </a:r>
          </a:p>
          <a:p>
            <a:r>
              <a:rPr lang="en-US"/>
              <a:t>Height: 6-8 inches</a:t>
            </a:r>
          </a:p>
          <a:p>
            <a:r>
              <a:rPr lang="en-US"/>
              <a:t>Width: 8-10 inches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101</a:t>
            </a:fld>
            <a:endParaRPr lang="en-US"/>
          </a:p>
        </p:txBody>
      </p:sp>
    </p:spTree>
    <p:extLst>
      <p:ext uri="{BB962C8B-B14F-4D97-AF65-F5344CB8AC3E}">
        <p14:creationId xmlns:p14="http://schemas.microsoft.com/office/powerpoint/2010/main" val="27548485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Liatris punctata</a:t>
            </a:r>
          </a:p>
          <a:p>
            <a:r>
              <a:rPr lang="en-US"/>
              <a:t>Dotted Gayfeather</a:t>
            </a:r>
          </a:p>
          <a:p>
            <a:endParaRPr lang="en-US"/>
          </a:p>
          <a:p>
            <a:r>
              <a:rPr lang="en-US"/>
              <a:t>Family: Asteraceae (Sunflower)</a:t>
            </a:r>
          </a:p>
          <a:p>
            <a:r>
              <a:rPr lang="en-US"/>
              <a:t>Type: Perennial</a:t>
            </a:r>
          </a:p>
          <a:p>
            <a:r>
              <a:rPr lang="en-US"/>
              <a:t>Bloom Period: Late Summer</a:t>
            </a:r>
          </a:p>
          <a:p>
            <a:r>
              <a:rPr lang="en-US"/>
              <a:t>Height: 1-2 feet</a:t>
            </a:r>
          </a:p>
          <a:p>
            <a:r>
              <a:rPr lang="en-US"/>
              <a:t>Width: 1-2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102</a:t>
            </a:fld>
            <a:endParaRPr lang="en-US"/>
          </a:p>
        </p:txBody>
      </p:sp>
    </p:spTree>
    <p:extLst>
      <p:ext uri="{BB962C8B-B14F-4D97-AF65-F5344CB8AC3E}">
        <p14:creationId xmlns:p14="http://schemas.microsoft.com/office/powerpoint/2010/main" val="28191206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Gaillardia pinnatifida</a:t>
            </a:r>
          </a:p>
          <a:p>
            <a:r>
              <a:rPr lang="en-US"/>
              <a:t>Red Dome Blanketflower</a:t>
            </a:r>
          </a:p>
          <a:p>
            <a:endParaRPr lang="en-US"/>
          </a:p>
          <a:p>
            <a:r>
              <a:rPr lang="en-US"/>
              <a:t>Family: Asteraceae (Sunflower)</a:t>
            </a:r>
          </a:p>
          <a:p>
            <a:r>
              <a:rPr lang="en-US"/>
              <a:t>Type: Perennial</a:t>
            </a:r>
          </a:p>
          <a:p>
            <a:r>
              <a:rPr lang="en-US"/>
              <a:t>Bloom Period: Spring - Summer</a:t>
            </a:r>
          </a:p>
          <a:p>
            <a:r>
              <a:rPr lang="en-US"/>
              <a:t>Height: 1-2 feet</a:t>
            </a:r>
          </a:p>
          <a:p>
            <a:r>
              <a:rPr lang="en-US"/>
              <a:t>Width: 1 foot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103</a:t>
            </a:fld>
            <a:endParaRPr lang="en-US"/>
          </a:p>
        </p:txBody>
      </p:sp>
    </p:spTree>
    <p:extLst>
      <p:ext uri="{BB962C8B-B14F-4D97-AF65-F5344CB8AC3E}">
        <p14:creationId xmlns:p14="http://schemas.microsoft.com/office/powerpoint/2010/main" val="16563288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Physaria fendleri</a:t>
            </a:r>
          </a:p>
          <a:p>
            <a:r>
              <a:rPr lang="en-US"/>
              <a:t>Fendler’s Bladderpod</a:t>
            </a:r>
          </a:p>
          <a:p>
            <a:endParaRPr lang="en-US"/>
          </a:p>
          <a:p>
            <a:r>
              <a:rPr lang="en-US"/>
              <a:t>Family: Brassicaceae (Mustard)</a:t>
            </a:r>
          </a:p>
          <a:p>
            <a:r>
              <a:rPr lang="en-US"/>
              <a:t>Type: Perennial</a:t>
            </a:r>
          </a:p>
          <a:p>
            <a:r>
              <a:rPr lang="en-US"/>
              <a:t>Bloom Period: Spring</a:t>
            </a:r>
          </a:p>
          <a:p>
            <a:r>
              <a:rPr lang="en-US"/>
              <a:t>Height: 2-10 inches</a:t>
            </a:r>
          </a:p>
          <a:p>
            <a:r>
              <a:rPr lang="en-US"/>
              <a:t>Width: 6-12 inches</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104</a:t>
            </a:fld>
            <a:endParaRPr lang="en-US"/>
          </a:p>
        </p:txBody>
      </p:sp>
    </p:spTree>
    <p:extLst>
      <p:ext uri="{BB962C8B-B14F-4D97-AF65-F5344CB8AC3E}">
        <p14:creationId xmlns:p14="http://schemas.microsoft.com/office/powerpoint/2010/main" val="36818044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Mirabilis multiflora</a:t>
            </a:r>
          </a:p>
          <a:p>
            <a:r>
              <a:rPr lang="en-US"/>
              <a:t>Colorado Four o’Clock</a:t>
            </a:r>
          </a:p>
          <a:p>
            <a:endParaRPr lang="en-US"/>
          </a:p>
          <a:p>
            <a:r>
              <a:rPr lang="en-US"/>
              <a:t>Family: Nyctaginaceae (Four o’Clock)</a:t>
            </a:r>
          </a:p>
          <a:p>
            <a:r>
              <a:rPr lang="en-US"/>
              <a:t>Type: Perennial</a:t>
            </a:r>
          </a:p>
          <a:p>
            <a:r>
              <a:rPr lang="en-US"/>
              <a:t>Bloom Period: Spring - Summer</a:t>
            </a:r>
          </a:p>
          <a:p>
            <a:r>
              <a:rPr lang="en-US"/>
              <a:t>Height: 1-2 feet</a:t>
            </a:r>
          </a:p>
          <a:p>
            <a:r>
              <a:rPr lang="en-US"/>
              <a:t>Width: 3-5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105</a:t>
            </a:fld>
            <a:endParaRPr lang="en-US"/>
          </a:p>
        </p:txBody>
      </p:sp>
    </p:spTree>
    <p:extLst>
      <p:ext uri="{BB962C8B-B14F-4D97-AF65-F5344CB8AC3E}">
        <p14:creationId xmlns:p14="http://schemas.microsoft.com/office/powerpoint/2010/main" val="27912102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Artemisia frigida</a:t>
            </a:r>
          </a:p>
          <a:p>
            <a:r>
              <a:rPr lang="en-US"/>
              <a:t>Fringed Sagebrush</a:t>
            </a:r>
          </a:p>
          <a:p>
            <a:endParaRPr lang="en-US"/>
          </a:p>
          <a:p>
            <a:r>
              <a:rPr lang="en-US"/>
              <a:t>Family: Asteraceae (Sunflower)</a:t>
            </a:r>
          </a:p>
          <a:p>
            <a:r>
              <a:rPr lang="en-US"/>
              <a:t>Type: Perennial</a:t>
            </a:r>
          </a:p>
          <a:p>
            <a:r>
              <a:rPr lang="en-US"/>
              <a:t>Bloom Period: Spring - Summer</a:t>
            </a:r>
          </a:p>
          <a:p>
            <a:r>
              <a:rPr lang="en-US"/>
              <a:t>Height: 1-2 feet</a:t>
            </a:r>
          </a:p>
          <a:p>
            <a:r>
              <a:rPr lang="en-US"/>
              <a:t>Width: 1-2 feet</a:t>
            </a:r>
          </a:p>
        </p:txBody>
      </p:sp>
      <p:sp>
        <p:nvSpPr>
          <p:cNvPr id="4" name="Slide Number Placeholder 3"/>
          <p:cNvSpPr>
            <a:spLocks noGrp="1"/>
          </p:cNvSpPr>
          <p:nvPr>
            <p:ph type="sldNum" sz="quarter" idx="5"/>
          </p:nvPr>
        </p:nvSpPr>
        <p:spPr/>
        <p:txBody>
          <a:bodyPr/>
          <a:lstStyle/>
          <a:p>
            <a:fld id="{8F03DF02-40B5-4CA8-89BF-BED8B3DA465C}" type="slidenum">
              <a:rPr lang="en-US" smtClean="0"/>
              <a:t>106</a:t>
            </a:fld>
            <a:endParaRPr lang="en-US"/>
          </a:p>
        </p:txBody>
      </p:sp>
    </p:spTree>
    <p:extLst>
      <p:ext uri="{BB962C8B-B14F-4D97-AF65-F5344CB8AC3E}">
        <p14:creationId xmlns:p14="http://schemas.microsoft.com/office/powerpoint/2010/main" val="24054023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Eriogonum effusum</a:t>
            </a:r>
          </a:p>
          <a:p>
            <a:r>
              <a:rPr lang="en-US"/>
              <a:t>Spreading Buckwheat</a:t>
            </a:r>
          </a:p>
          <a:p>
            <a:endParaRPr lang="en-US"/>
          </a:p>
          <a:p>
            <a:r>
              <a:rPr lang="en-US"/>
              <a:t>Family: Polygonaceae (Buckwheat)</a:t>
            </a:r>
          </a:p>
          <a:p>
            <a:r>
              <a:rPr lang="en-US"/>
              <a:t>Type: Perennial</a:t>
            </a:r>
          </a:p>
          <a:p>
            <a:r>
              <a:rPr lang="en-US"/>
              <a:t>Bloom Period: Spring - Summer</a:t>
            </a:r>
          </a:p>
          <a:p>
            <a:r>
              <a:rPr lang="en-US"/>
              <a:t>Height: 1-2 feet</a:t>
            </a:r>
          </a:p>
          <a:p>
            <a:r>
              <a:rPr lang="en-US"/>
              <a:t>Width: 2-5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107</a:t>
            </a:fld>
            <a:endParaRPr lang="en-US"/>
          </a:p>
        </p:txBody>
      </p:sp>
    </p:spTree>
    <p:extLst>
      <p:ext uri="{BB962C8B-B14F-4D97-AF65-F5344CB8AC3E}">
        <p14:creationId xmlns:p14="http://schemas.microsoft.com/office/powerpoint/2010/main" val="21780046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Glandularia wrightii</a:t>
            </a:r>
          </a:p>
          <a:p>
            <a:r>
              <a:rPr lang="en-US"/>
              <a:t>Davis Mountain Mock Vervain</a:t>
            </a:r>
          </a:p>
          <a:p>
            <a:endParaRPr lang="en-US"/>
          </a:p>
          <a:p>
            <a:r>
              <a:rPr lang="en-US"/>
              <a:t>Family: Verbenaceae (Vervain)</a:t>
            </a:r>
          </a:p>
          <a:p>
            <a:r>
              <a:rPr lang="en-US"/>
              <a:t>Type: Perennial</a:t>
            </a:r>
          </a:p>
          <a:p>
            <a:r>
              <a:rPr lang="en-US"/>
              <a:t>Bloom Period: Spring - Summer</a:t>
            </a:r>
          </a:p>
          <a:p>
            <a:r>
              <a:rPr lang="en-US"/>
              <a:t>Height: 1 foot</a:t>
            </a:r>
          </a:p>
          <a:p>
            <a:r>
              <a:rPr lang="en-US"/>
              <a:t>Width: 1-3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108</a:t>
            </a:fld>
            <a:endParaRPr lang="en-US"/>
          </a:p>
        </p:txBody>
      </p:sp>
    </p:spTree>
    <p:extLst>
      <p:ext uri="{BB962C8B-B14F-4D97-AF65-F5344CB8AC3E}">
        <p14:creationId xmlns:p14="http://schemas.microsoft.com/office/powerpoint/2010/main" val="15188703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Stanleya pinnata</a:t>
            </a:r>
          </a:p>
          <a:p>
            <a:r>
              <a:rPr lang="en-US"/>
              <a:t>Desert Prince’s Plume</a:t>
            </a:r>
          </a:p>
          <a:p>
            <a:endParaRPr lang="en-US"/>
          </a:p>
          <a:p>
            <a:r>
              <a:rPr lang="en-US"/>
              <a:t>Family: Brassicaceae (Mustard)</a:t>
            </a:r>
          </a:p>
          <a:p>
            <a:r>
              <a:rPr lang="en-US"/>
              <a:t>Type: Perennial</a:t>
            </a:r>
          </a:p>
          <a:p>
            <a:r>
              <a:rPr lang="en-US"/>
              <a:t>Bloom Period: Spring - Summer</a:t>
            </a:r>
          </a:p>
          <a:p>
            <a:r>
              <a:rPr lang="en-US"/>
              <a:t>Height: 3-6 feet</a:t>
            </a:r>
          </a:p>
          <a:p>
            <a:r>
              <a:rPr lang="en-US"/>
              <a:t>Width: 2-3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109</a:t>
            </a:fld>
            <a:endParaRPr lang="en-US"/>
          </a:p>
        </p:txBody>
      </p:sp>
    </p:spTree>
    <p:extLst>
      <p:ext uri="{BB962C8B-B14F-4D97-AF65-F5344CB8AC3E}">
        <p14:creationId xmlns:p14="http://schemas.microsoft.com/office/powerpoint/2010/main" val="411049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Carbon Sequestration</a:t>
            </a:r>
          </a:p>
          <a:p>
            <a:endParaRPr lang="en-US"/>
          </a:p>
          <a:p>
            <a:r>
              <a:rPr lang="en-US"/>
              <a:t>Root Systems of Prairie Plants</a:t>
            </a:r>
          </a:p>
          <a:p>
            <a:r>
              <a:rPr lang="en-US"/>
              <a:t>Deep roots store carbon</a:t>
            </a:r>
          </a:p>
          <a:p>
            <a:r>
              <a:rPr lang="en-US"/>
              <a:t>Shortgrass prairies may not store as much above-ground carbon as forests, but they can store large amounts of carbon in the soil for centuries, making them crucial for climate mitigation and ecosystem resilience.</a:t>
            </a:r>
          </a:p>
        </p:txBody>
      </p:sp>
      <p:sp>
        <p:nvSpPr>
          <p:cNvPr id="4" name="Slide Number Placeholder 3"/>
          <p:cNvSpPr>
            <a:spLocks noGrp="1"/>
          </p:cNvSpPr>
          <p:nvPr>
            <p:ph type="sldNum" sz="quarter" idx="5"/>
          </p:nvPr>
        </p:nvSpPr>
        <p:spPr/>
        <p:txBody>
          <a:bodyPr/>
          <a:lstStyle/>
          <a:p>
            <a:fld id="{8F03DF02-40B5-4CA8-89BF-BED8B3DA465C}" type="slidenum">
              <a:rPr lang="en-US" smtClean="0"/>
              <a:t>11</a:t>
            </a:fld>
            <a:endParaRPr lang="en-US"/>
          </a:p>
        </p:txBody>
      </p:sp>
    </p:spTree>
    <p:extLst>
      <p:ext uri="{BB962C8B-B14F-4D97-AF65-F5344CB8AC3E}">
        <p14:creationId xmlns:p14="http://schemas.microsoft.com/office/powerpoint/2010/main" val="21290572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Mentzelia decapetala</a:t>
            </a:r>
          </a:p>
          <a:p>
            <a:r>
              <a:rPr lang="en-US"/>
              <a:t>Ten-Petal Stickleaf</a:t>
            </a:r>
          </a:p>
          <a:p>
            <a:endParaRPr lang="en-US"/>
          </a:p>
          <a:p>
            <a:r>
              <a:rPr lang="en-US"/>
              <a:t>Family: Loasaceae (Stickleaf)</a:t>
            </a:r>
          </a:p>
          <a:p>
            <a:r>
              <a:rPr lang="en-US"/>
              <a:t>Type: Biennial</a:t>
            </a:r>
          </a:p>
          <a:p>
            <a:r>
              <a:rPr lang="en-US"/>
              <a:t>Bloom Period: Summer</a:t>
            </a:r>
          </a:p>
          <a:p>
            <a:r>
              <a:rPr lang="en-US"/>
              <a:t>Height: 2-5 feet</a:t>
            </a:r>
          </a:p>
          <a:p>
            <a:r>
              <a:rPr lang="en-US"/>
              <a:t>Width: 1-3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110</a:t>
            </a:fld>
            <a:endParaRPr lang="en-US"/>
          </a:p>
        </p:txBody>
      </p:sp>
    </p:spTree>
    <p:extLst>
      <p:ext uri="{BB962C8B-B14F-4D97-AF65-F5344CB8AC3E}">
        <p14:creationId xmlns:p14="http://schemas.microsoft.com/office/powerpoint/2010/main" val="30992892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Asclepias speciosa</a:t>
            </a:r>
          </a:p>
          <a:p>
            <a:r>
              <a:rPr lang="en-US"/>
              <a:t>Showy Milkweed</a:t>
            </a:r>
          </a:p>
          <a:p>
            <a:endParaRPr lang="en-US"/>
          </a:p>
          <a:p>
            <a:r>
              <a:rPr lang="en-US"/>
              <a:t>Family: Apocynaceae (Dogbane)</a:t>
            </a:r>
          </a:p>
          <a:p>
            <a:r>
              <a:rPr lang="en-US"/>
              <a:t>Type: Perennial</a:t>
            </a:r>
          </a:p>
          <a:p>
            <a:r>
              <a:rPr lang="en-US"/>
              <a:t>Bloom Period: Summer</a:t>
            </a:r>
          </a:p>
          <a:p>
            <a:r>
              <a:rPr lang="en-US"/>
              <a:t>Height: 2-4 feet</a:t>
            </a:r>
          </a:p>
          <a:p>
            <a:r>
              <a:rPr lang="en-US"/>
              <a:t>Width: 1-2 feet</a:t>
            </a:r>
          </a:p>
        </p:txBody>
      </p:sp>
      <p:sp>
        <p:nvSpPr>
          <p:cNvPr id="4" name="Slide Number Placeholder 3"/>
          <p:cNvSpPr>
            <a:spLocks noGrp="1"/>
          </p:cNvSpPr>
          <p:nvPr>
            <p:ph type="sldNum" sz="quarter" idx="5"/>
          </p:nvPr>
        </p:nvSpPr>
        <p:spPr/>
        <p:txBody>
          <a:bodyPr/>
          <a:lstStyle/>
          <a:p>
            <a:fld id="{8F03DF02-40B5-4CA8-89BF-BED8B3DA465C}" type="slidenum">
              <a:rPr lang="en-US" smtClean="0"/>
              <a:t>111</a:t>
            </a:fld>
            <a:endParaRPr lang="en-US"/>
          </a:p>
        </p:txBody>
      </p:sp>
    </p:spTree>
    <p:extLst>
      <p:ext uri="{BB962C8B-B14F-4D97-AF65-F5344CB8AC3E}">
        <p14:creationId xmlns:p14="http://schemas.microsoft.com/office/powerpoint/2010/main" val="16818227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Symphyotrichum ericoides</a:t>
            </a:r>
          </a:p>
          <a:p>
            <a:r>
              <a:rPr lang="en-US"/>
              <a:t>White Heath Aster</a:t>
            </a:r>
          </a:p>
          <a:p>
            <a:endParaRPr lang="en-US"/>
          </a:p>
          <a:p>
            <a:r>
              <a:rPr lang="en-US"/>
              <a:t>Family: Asteraceae (Sunflower)</a:t>
            </a:r>
          </a:p>
          <a:p>
            <a:r>
              <a:rPr lang="en-US"/>
              <a:t>Type: Perennial</a:t>
            </a:r>
          </a:p>
          <a:p>
            <a:r>
              <a:rPr lang="en-US"/>
              <a:t>Bloom Period: Late Summer - Fall</a:t>
            </a:r>
          </a:p>
          <a:p>
            <a:r>
              <a:rPr lang="en-US"/>
              <a:t>Height: 1-3 feet</a:t>
            </a:r>
          </a:p>
          <a:p>
            <a:r>
              <a:rPr lang="en-US"/>
              <a:t>Width: 1-2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112</a:t>
            </a:fld>
            <a:endParaRPr lang="en-US"/>
          </a:p>
        </p:txBody>
      </p:sp>
    </p:spTree>
    <p:extLst>
      <p:ext uri="{BB962C8B-B14F-4D97-AF65-F5344CB8AC3E}">
        <p14:creationId xmlns:p14="http://schemas.microsoft.com/office/powerpoint/2010/main" val="23613499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Brickellia grandiflora</a:t>
            </a:r>
          </a:p>
          <a:p>
            <a:r>
              <a:rPr lang="en-US"/>
              <a:t>Tasselflower Brickellia</a:t>
            </a:r>
          </a:p>
          <a:p>
            <a:endParaRPr lang="en-US"/>
          </a:p>
          <a:p>
            <a:r>
              <a:rPr lang="en-US"/>
              <a:t>Family: Asteraceae (Sunflower)</a:t>
            </a:r>
          </a:p>
          <a:p>
            <a:r>
              <a:rPr lang="en-US"/>
              <a:t>Type: Perennial</a:t>
            </a:r>
          </a:p>
          <a:p>
            <a:r>
              <a:rPr lang="en-US"/>
              <a:t>Bloom Period: Late Summer - Fall</a:t>
            </a:r>
          </a:p>
          <a:p>
            <a:r>
              <a:rPr lang="en-US"/>
              <a:t>Height: 1-3 feet</a:t>
            </a:r>
          </a:p>
          <a:p>
            <a:r>
              <a:rPr lang="en-US"/>
              <a:t>Width: 1-3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113</a:t>
            </a:fld>
            <a:endParaRPr lang="en-US"/>
          </a:p>
        </p:txBody>
      </p:sp>
    </p:spTree>
    <p:extLst>
      <p:ext uri="{BB962C8B-B14F-4D97-AF65-F5344CB8AC3E}">
        <p14:creationId xmlns:p14="http://schemas.microsoft.com/office/powerpoint/2010/main" val="15928675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Ratibida columnifera</a:t>
            </a:r>
          </a:p>
          <a:p>
            <a:r>
              <a:rPr lang="en-US"/>
              <a:t>Upright Prairie Coneflower</a:t>
            </a:r>
          </a:p>
          <a:p>
            <a:endParaRPr lang="en-US"/>
          </a:p>
          <a:p>
            <a:r>
              <a:rPr lang="en-US"/>
              <a:t>Family: Asteraceae (Sunflower)</a:t>
            </a:r>
          </a:p>
          <a:p>
            <a:r>
              <a:rPr lang="en-US"/>
              <a:t>Type: Perennial</a:t>
            </a:r>
          </a:p>
          <a:p>
            <a:r>
              <a:rPr lang="en-US"/>
              <a:t>Bloom Period: Summer</a:t>
            </a:r>
          </a:p>
          <a:p>
            <a:r>
              <a:rPr lang="en-US"/>
              <a:t>Height: 1-3 feet</a:t>
            </a:r>
          </a:p>
          <a:p>
            <a:r>
              <a:rPr lang="en-US"/>
              <a:t>Width: 1-2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114</a:t>
            </a:fld>
            <a:endParaRPr lang="en-US"/>
          </a:p>
        </p:txBody>
      </p:sp>
    </p:spTree>
    <p:extLst>
      <p:ext uri="{BB962C8B-B14F-4D97-AF65-F5344CB8AC3E}">
        <p14:creationId xmlns:p14="http://schemas.microsoft.com/office/powerpoint/2010/main" val="7288345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Penstemon auriberbis</a:t>
            </a:r>
          </a:p>
          <a:p>
            <a:r>
              <a:rPr lang="en-US"/>
              <a:t>Colorado Beardtongue</a:t>
            </a:r>
          </a:p>
          <a:p>
            <a:endParaRPr lang="en-US"/>
          </a:p>
          <a:p>
            <a:r>
              <a:rPr lang="en-US"/>
              <a:t>Family: Plantaginaceae (Plantain)</a:t>
            </a:r>
          </a:p>
          <a:p>
            <a:r>
              <a:rPr lang="en-US"/>
              <a:t>Type: Perennial</a:t>
            </a:r>
          </a:p>
          <a:p>
            <a:r>
              <a:rPr lang="en-US"/>
              <a:t>Bloom Period: Late Spring – Early Summer</a:t>
            </a:r>
          </a:p>
          <a:p>
            <a:r>
              <a:rPr lang="en-US"/>
              <a:t>Height: 4-12 inches</a:t>
            </a:r>
          </a:p>
          <a:p>
            <a:r>
              <a:rPr lang="en-US"/>
              <a:t>Width: 2-6 inches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115</a:t>
            </a:fld>
            <a:endParaRPr lang="en-US"/>
          </a:p>
        </p:txBody>
      </p:sp>
    </p:spTree>
    <p:extLst>
      <p:ext uri="{BB962C8B-B14F-4D97-AF65-F5344CB8AC3E}">
        <p14:creationId xmlns:p14="http://schemas.microsoft.com/office/powerpoint/2010/main" val="11810312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Penstemon virens</a:t>
            </a:r>
          </a:p>
          <a:p>
            <a:r>
              <a:rPr lang="en-US"/>
              <a:t>Front Range Beardtongue</a:t>
            </a:r>
          </a:p>
          <a:p>
            <a:endParaRPr lang="en-US"/>
          </a:p>
          <a:p>
            <a:r>
              <a:rPr lang="en-US"/>
              <a:t>Family: Plantaginaceae (Plantain)</a:t>
            </a:r>
          </a:p>
          <a:p>
            <a:r>
              <a:rPr lang="en-US"/>
              <a:t>Type: Perennial</a:t>
            </a:r>
          </a:p>
          <a:p>
            <a:r>
              <a:rPr lang="en-US"/>
              <a:t>Bloom Period: Late Spring – Early Summer</a:t>
            </a:r>
          </a:p>
          <a:p>
            <a:r>
              <a:rPr lang="en-US"/>
              <a:t>Height: 6-12 inches</a:t>
            </a:r>
          </a:p>
          <a:p>
            <a:r>
              <a:rPr lang="en-US"/>
              <a:t>Width: 8-10 inches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116</a:t>
            </a:fld>
            <a:endParaRPr lang="en-US"/>
          </a:p>
        </p:txBody>
      </p:sp>
    </p:spTree>
    <p:extLst>
      <p:ext uri="{BB962C8B-B14F-4D97-AF65-F5344CB8AC3E}">
        <p14:creationId xmlns:p14="http://schemas.microsoft.com/office/powerpoint/2010/main" val="30256366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Yucca glauca</a:t>
            </a:r>
          </a:p>
          <a:p>
            <a:r>
              <a:rPr lang="en-US"/>
              <a:t>Great Plains Yucca</a:t>
            </a:r>
          </a:p>
          <a:p>
            <a:endParaRPr lang="en-US"/>
          </a:p>
          <a:p>
            <a:r>
              <a:rPr lang="en-US"/>
              <a:t>Family: Asparagaceae (Asparagus)</a:t>
            </a:r>
          </a:p>
          <a:p>
            <a:r>
              <a:rPr lang="en-US"/>
              <a:t>Type: Perennial</a:t>
            </a:r>
          </a:p>
          <a:p>
            <a:r>
              <a:rPr lang="en-US"/>
              <a:t>Bloom Period: Late Spring – Early Summer</a:t>
            </a:r>
          </a:p>
          <a:p>
            <a:r>
              <a:rPr lang="en-US"/>
              <a:t>Height: 1-2 feet</a:t>
            </a:r>
          </a:p>
          <a:p>
            <a:r>
              <a:rPr lang="en-US"/>
              <a:t>Width: 1-2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117</a:t>
            </a:fld>
            <a:endParaRPr lang="en-US"/>
          </a:p>
        </p:txBody>
      </p:sp>
    </p:spTree>
    <p:extLst>
      <p:ext uri="{BB962C8B-B14F-4D97-AF65-F5344CB8AC3E}">
        <p14:creationId xmlns:p14="http://schemas.microsoft.com/office/powerpoint/2010/main" val="7828003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Echinocereus coccineus</a:t>
            </a:r>
          </a:p>
          <a:p>
            <a:r>
              <a:rPr lang="en-US"/>
              <a:t>Scarlet Hedgehog Cactus</a:t>
            </a:r>
          </a:p>
          <a:p>
            <a:endParaRPr lang="en-US"/>
          </a:p>
          <a:p>
            <a:r>
              <a:rPr lang="en-US"/>
              <a:t>Family: Cactaceae (Cactus)</a:t>
            </a:r>
          </a:p>
          <a:p>
            <a:r>
              <a:rPr lang="en-US"/>
              <a:t>Type: Perennial</a:t>
            </a:r>
          </a:p>
          <a:p>
            <a:r>
              <a:rPr lang="en-US"/>
              <a:t>Bloom Period: Late Spring – Early Summer</a:t>
            </a:r>
          </a:p>
          <a:p>
            <a:r>
              <a:rPr lang="en-US"/>
              <a:t>Height: 1-2 feet</a:t>
            </a:r>
          </a:p>
          <a:p>
            <a:r>
              <a:rPr lang="en-US"/>
              <a:t>Width: 2-4 feet</a:t>
            </a:r>
          </a:p>
        </p:txBody>
      </p:sp>
      <p:sp>
        <p:nvSpPr>
          <p:cNvPr id="4" name="Slide Number Placeholder 3"/>
          <p:cNvSpPr>
            <a:spLocks noGrp="1"/>
          </p:cNvSpPr>
          <p:nvPr>
            <p:ph type="sldNum" sz="quarter" idx="5"/>
          </p:nvPr>
        </p:nvSpPr>
        <p:spPr/>
        <p:txBody>
          <a:bodyPr/>
          <a:lstStyle/>
          <a:p>
            <a:fld id="{8F03DF02-40B5-4CA8-89BF-BED8B3DA465C}" type="slidenum">
              <a:rPr lang="en-US" smtClean="0"/>
              <a:t>118</a:t>
            </a:fld>
            <a:endParaRPr lang="en-US"/>
          </a:p>
        </p:txBody>
      </p:sp>
    </p:spTree>
    <p:extLst>
      <p:ext uri="{BB962C8B-B14F-4D97-AF65-F5344CB8AC3E}">
        <p14:creationId xmlns:p14="http://schemas.microsoft.com/office/powerpoint/2010/main" val="25152390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Cylindropuntia imbricata</a:t>
            </a:r>
          </a:p>
          <a:p>
            <a:r>
              <a:rPr lang="en-US"/>
              <a:t>Tree Cholla</a:t>
            </a:r>
          </a:p>
          <a:p>
            <a:endParaRPr lang="en-US"/>
          </a:p>
          <a:p>
            <a:r>
              <a:rPr lang="en-US"/>
              <a:t>Family: Cactaceae (Cactus)</a:t>
            </a:r>
          </a:p>
          <a:p>
            <a:r>
              <a:rPr lang="en-US"/>
              <a:t>Type: Perennial</a:t>
            </a:r>
          </a:p>
          <a:p>
            <a:r>
              <a:rPr lang="en-US"/>
              <a:t>Bloom Period: Late Spring – Early Summer</a:t>
            </a:r>
          </a:p>
          <a:p>
            <a:r>
              <a:rPr lang="en-US"/>
              <a:t>Height: 3-8 feet</a:t>
            </a:r>
          </a:p>
          <a:p>
            <a:r>
              <a:rPr lang="en-US"/>
              <a:t>Width: 3-8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119</a:t>
            </a:fld>
            <a:endParaRPr lang="en-US"/>
          </a:p>
        </p:txBody>
      </p:sp>
    </p:spTree>
    <p:extLst>
      <p:ext uri="{BB962C8B-B14F-4D97-AF65-F5344CB8AC3E}">
        <p14:creationId xmlns:p14="http://schemas.microsoft.com/office/powerpoint/2010/main" val="1835362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r>
              <a:rPr lang="en-US"/>
              <a:t>Augochlorella aurata - Golden Sweat Bee</a:t>
            </a:r>
          </a:p>
          <a:p>
            <a:endParaRPr lang="en-US"/>
          </a:p>
          <a:p>
            <a:r>
              <a:rPr lang="en-US"/>
              <a:t>Plants and insects coevolved and depend on each other</a:t>
            </a:r>
          </a:p>
          <a:p>
            <a:r>
              <a:rPr lang="en-US"/>
              <a:t>Plants very often need specialist insects to pollinate them</a:t>
            </a:r>
          </a:p>
          <a:p>
            <a:r>
              <a:rPr lang="en-US"/>
              <a:t>Insects often require specific host plants to raise their young</a:t>
            </a:r>
          </a:p>
          <a:p>
            <a:r>
              <a:rPr lang="en-US"/>
              <a:t>Plants feed insects which then feed larger animals like birds, reptiles and mammals</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a:t>
            </a:fld>
            <a:endParaRPr lang="en-US"/>
          </a:p>
        </p:txBody>
      </p:sp>
    </p:spTree>
    <p:extLst>
      <p:ext uri="{BB962C8B-B14F-4D97-AF65-F5344CB8AC3E}">
        <p14:creationId xmlns:p14="http://schemas.microsoft.com/office/powerpoint/2010/main" val="2876754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Escobaria vivipara</a:t>
            </a:r>
          </a:p>
          <a:p>
            <a:r>
              <a:rPr lang="en-US"/>
              <a:t>Spinystar Cactus</a:t>
            </a:r>
          </a:p>
          <a:p>
            <a:endParaRPr lang="en-US"/>
          </a:p>
          <a:p>
            <a:r>
              <a:rPr lang="en-US"/>
              <a:t>Family: Cactaceae (Cactus)</a:t>
            </a:r>
          </a:p>
          <a:p>
            <a:r>
              <a:rPr lang="en-US"/>
              <a:t>Type: Perennial</a:t>
            </a:r>
          </a:p>
          <a:p>
            <a:r>
              <a:rPr lang="en-US"/>
              <a:t>Bloom Period: Late Spring – Early Summer</a:t>
            </a:r>
          </a:p>
          <a:p>
            <a:r>
              <a:rPr lang="en-US"/>
              <a:t>Height: 2-6 inches</a:t>
            </a:r>
          </a:p>
          <a:p>
            <a:r>
              <a:rPr lang="en-US"/>
              <a:t>Width: 4-6 inches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120</a:t>
            </a:fld>
            <a:endParaRPr lang="en-US"/>
          </a:p>
        </p:txBody>
      </p:sp>
    </p:spTree>
    <p:extLst>
      <p:ext uri="{BB962C8B-B14F-4D97-AF65-F5344CB8AC3E}">
        <p14:creationId xmlns:p14="http://schemas.microsoft.com/office/powerpoint/2010/main" val="18490125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Opuntia polyacantha</a:t>
            </a:r>
          </a:p>
          <a:p>
            <a:r>
              <a:rPr lang="en-US"/>
              <a:t>Plains Pricklypear</a:t>
            </a:r>
          </a:p>
          <a:p>
            <a:endParaRPr lang="en-US"/>
          </a:p>
          <a:p>
            <a:r>
              <a:rPr lang="en-US"/>
              <a:t>Family: Cactaceae (Cactus)</a:t>
            </a:r>
          </a:p>
          <a:p>
            <a:r>
              <a:rPr lang="en-US"/>
              <a:t>Type: Perennial</a:t>
            </a:r>
          </a:p>
          <a:p>
            <a:r>
              <a:rPr lang="en-US"/>
              <a:t>Bloom Period: Late Spring – Early Summer</a:t>
            </a:r>
          </a:p>
          <a:p>
            <a:r>
              <a:rPr lang="en-US"/>
              <a:t>Height: 1-2 feet</a:t>
            </a:r>
          </a:p>
          <a:p>
            <a:r>
              <a:rPr lang="en-US"/>
              <a:t>Width: 1-4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121</a:t>
            </a:fld>
            <a:endParaRPr lang="en-US"/>
          </a:p>
        </p:txBody>
      </p:sp>
    </p:spTree>
    <p:extLst>
      <p:ext uri="{BB962C8B-B14F-4D97-AF65-F5344CB8AC3E}">
        <p14:creationId xmlns:p14="http://schemas.microsoft.com/office/powerpoint/2010/main" val="41933588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Krascheninnikovia lanata</a:t>
            </a:r>
          </a:p>
          <a:p>
            <a:r>
              <a:rPr lang="en-US"/>
              <a:t>Winterfat</a:t>
            </a:r>
          </a:p>
          <a:p>
            <a:endParaRPr lang="en-US"/>
          </a:p>
          <a:p>
            <a:r>
              <a:rPr lang="en-US"/>
              <a:t>Family: Chenopodiaceae (Goosefoot)</a:t>
            </a:r>
          </a:p>
          <a:p>
            <a:r>
              <a:rPr lang="en-US"/>
              <a:t>Type: Perennial</a:t>
            </a:r>
          </a:p>
          <a:p>
            <a:r>
              <a:rPr lang="en-US"/>
              <a:t>Bloom Period: Fall</a:t>
            </a:r>
          </a:p>
          <a:p>
            <a:r>
              <a:rPr lang="en-US"/>
              <a:t>Height: 1-3 feet</a:t>
            </a:r>
          </a:p>
          <a:p>
            <a:r>
              <a:rPr lang="en-US"/>
              <a:t>Width: 1-3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122</a:t>
            </a:fld>
            <a:endParaRPr lang="en-US"/>
          </a:p>
        </p:txBody>
      </p:sp>
    </p:spTree>
    <p:extLst>
      <p:ext uri="{BB962C8B-B14F-4D97-AF65-F5344CB8AC3E}">
        <p14:creationId xmlns:p14="http://schemas.microsoft.com/office/powerpoint/2010/main" val="15035780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Ericameria nauseosa</a:t>
            </a:r>
          </a:p>
          <a:p>
            <a:r>
              <a:rPr lang="en-US"/>
              <a:t>Rubber Rabbitbrush</a:t>
            </a:r>
          </a:p>
          <a:p>
            <a:endParaRPr lang="en-US"/>
          </a:p>
          <a:p>
            <a:r>
              <a:rPr lang="en-US"/>
              <a:t>Family: Asteraceae (Sunflower)</a:t>
            </a:r>
          </a:p>
          <a:p>
            <a:r>
              <a:rPr lang="en-US"/>
              <a:t>Type: Perennial</a:t>
            </a:r>
          </a:p>
          <a:p>
            <a:r>
              <a:rPr lang="en-US"/>
              <a:t>Bloom Period: Fall</a:t>
            </a:r>
          </a:p>
          <a:p>
            <a:r>
              <a:rPr lang="en-US"/>
              <a:t>Height: 4-7 feet</a:t>
            </a:r>
          </a:p>
          <a:p>
            <a:r>
              <a:rPr lang="en-US"/>
              <a:t>Width: 4-7 feet</a:t>
            </a:r>
          </a:p>
        </p:txBody>
      </p:sp>
      <p:sp>
        <p:nvSpPr>
          <p:cNvPr id="4" name="Slide Number Placeholder 3"/>
          <p:cNvSpPr>
            <a:spLocks noGrp="1"/>
          </p:cNvSpPr>
          <p:nvPr>
            <p:ph type="sldNum" sz="quarter" idx="5"/>
          </p:nvPr>
        </p:nvSpPr>
        <p:spPr/>
        <p:txBody>
          <a:bodyPr/>
          <a:lstStyle/>
          <a:p>
            <a:fld id="{8F03DF02-40B5-4CA8-89BF-BED8B3DA465C}" type="slidenum">
              <a:rPr lang="en-US" smtClean="0"/>
              <a:t>123</a:t>
            </a:fld>
            <a:endParaRPr lang="en-US"/>
          </a:p>
        </p:txBody>
      </p:sp>
    </p:spTree>
    <p:extLst>
      <p:ext uri="{BB962C8B-B14F-4D97-AF65-F5344CB8AC3E}">
        <p14:creationId xmlns:p14="http://schemas.microsoft.com/office/powerpoint/2010/main" val="4809010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Atriplex canescens</a:t>
            </a:r>
          </a:p>
          <a:p>
            <a:r>
              <a:rPr lang="en-US"/>
              <a:t>Fourwing Saltbush</a:t>
            </a:r>
          </a:p>
          <a:p>
            <a:endParaRPr lang="en-US"/>
          </a:p>
          <a:p>
            <a:r>
              <a:rPr lang="en-US"/>
              <a:t>Family: Amaranthaceae (Amaranth)</a:t>
            </a:r>
          </a:p>
          <a:p>
            <a:r>
              <a:rPr lang="en-US"/>
              <a:t>Type: Perennial</a:t>
            </a:r>
          </a:p>
          <a:p>
            <a:r>
              <a:rPr lang="en-US"/>
              <a:t>Bloom Period: Spring - Summer</a:t>
            </a:r>
          </a:p>
          <a:p>
            <a:r>
              <a:rPr lang="en-US"/>
              <a:t>Height: 3-6 feet</a:t>
            </a:r>
          </a:p>
          <a:p>
            <a:r>
              <a:rPr lang="en-US"/>
              <a:t>Width: 4-8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124</a:t>
            </a:fld>
            <a:endParaRPr lang="en-US"/>
          </a:p>
        </p:txBody>
      </p:sp>
    </p:spTree>
    <p:extLst>
      <p:ext uri="{BB962C8B-B14F-4D97-AF65-F5344CB8AC3E}">
        <p14:creationId xmlns:p14="http://schemas.microsoft.com/office/powerpoint/2010/main" val="1997090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Rhus trilobata</a:t>
            </a:r>
          </a:p>
          <a:p>
            <a:r>
              <a:rPr lang="en-US"/>
              <a:t>Threeleaf Sumac</a:t>
            </a:r>
          </a:p>
          <a:p>
            <a:endParaRPr lang="en-US"/>
          </a:p>
          <a:p>
            <a:r>
              <a:rPr lang="en-US"/>
              <a:t>Family: Anacardiaceae (Cashew)</a:t>
            </a:r>
          </a:p>
          <a:p>
            <a:r>
              <a:rPr lang="en-US"/>
              <a:t>Type: Perennial</a:t>
            </a:r>
          </a:p>
          <a:p>
            <a:r>
              <a:rPr lang="en-US"/>
              <a:t>Bloom Period: Spring – Early Summer</a:t>
            </a:r>
          </a:p>
          <a:p>
            <a:r>
              <a:rPr lang="en-US"/>
              <a:t>Height: 3-8 feet</a:t>
            </a:r>
          </a:p>
          <a:p>
            <a:r>
              <a:rPr lang="en-US"/>
              <a:t>Width: 3-8 feet</a:t>
            </a:r>
          </a:p>
        </p:txBody>
      </p:sp>
      <p:sp>
        <p:nvSpPr>
          <p:cNvPr id="4" name="Slide Number Placeholder 3"/>
          <p:cNvSpPr>
            <a:spLocks noGrp="1"/>
          </p:cNvSpPr>
          <p:nvPr>
            <p:ph type="sldNum" sz="quarter" idx="5"/>
          </p:nvPr>
        </p:nvSpPr>
        <p:spPr/>
        <p:txBody>
          <a:bodyPr/>
          <a:lstStyle/>
          <a:p>
            <a:fld id="{8F03DF02-40B5-4CA8-89BF-BED8B3DA465C}" type="slidenum">
              <a:rPr lang="en-US" smtClean="0"/>
              <a:t>125</a:t>
            </a:fld>
            <a:endParaRPr lang="en-US"/>
          </a:p>
        </p:txBody>
      </p:sp>
    </p:spTree>
    <p:extLst>
      <p:ext uri="{BB962C8B-B14F-4D97-AF65-F5344CB8AC3E}">
        <p14:creationId xmlns:p14="http://schemas.microsoft.com/office/powerpoint/2010/main" val="16968740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Cercocarpus montanus</a:t>
            </a:r>
          </a:p>
          <a:p>
            <a:r>
              <a:rPr lang="en-US"/>
              <a:t>Alderleaf Mountain Mahogany</a:t>
            </a:r>
          </a:p>
          <a:p>
            <a:endParaRPr lang="en-US"/>
          </a:p>
          <a:p>
            <a:r>
              <a:rPr lang="en-US"/>
              <a:t>Family: Rosaceae (Rose)</a:t>
            </a:r>
          </a:p>
          <a:p>
            <a:r>
              <a:rPr lang="en-US"/>
              <a:t>Type: Perennial</a:t>
            </a:r>
          </a:p>
          <a:p>
            <a:r>
              <a:rPr lang="en-US"/>
              <a:t>Bloom Period: Spring</a:t>
            </a:r>
          </a:p>
          <a:p>
            <a:r>
              <a:rPr lang="en-US"/>
              <a:t>Height: 8-20 feet</a:t>
            </a:r>
          </a:p>
          <a:p>
            <a:r>
              <a:rPr lang="en-US"/>
              <a:t>Width: 4-8 feet</a:t>
            </a:r>
          </a:p>
        </p:txBody>
      </p:sp>
      <p:sp>
        <p:nvSpPr>
          <p:cNvPr id="4" name="Slide Number Placeholder 3"/>
          <p:cNvSpPr>
            <a:spLocks noGrp="1"/>
          </p:cNvSpPr>
          <p:nvPr>
            <p:ph type="sldNum" sz="quarter" idx="5"/>
          </p:nvPr>
        </p:nvSpPr>
        <p:spPr/>
        <p:txBody>
          <a:bodyPr/>
          <a:lstStyle/>
          <a:p>
            <a:fld id="{8F03DF02-40B5-4CA8-89BF-BED8B3DA465C}" type="slidenum">
              <a:rPr lang="en-US" smtClean="0"/>
              <a:t>126</a:t>
            </a:fld>
            <a:endParaRPr lang="en-US"/>
          </a:p>
        </p:txBody>
      </p:sp>
    </p:spTree>
    <p:extLst>
      <p:ext uri="{BB962C8B-B14F-4D97-AF65-F5344CB8AC3E}">
        <p14:creationId xmlns:p14="http://schemas.microsoft.com/office/powerpoint/2010/main" val="16796939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Ribes aureum</a:t>
            </a:r>
          </a:p>
          <a:p>
            <a:r>
              <a:rPr lang="en-US"/>
              <a:t>Golden Currant</a:t>
            </a:r>
          </a:p>
          <a:p>
            <a:endParaRPr lang="en-US"/>
          </a:p>
          <a:p>
            <a:r>
              <a:rPr lang="en-US"/>
              <a:t>Family: Grossulariaceae (Gooseberry)</a:t>
            </a:r>
          </a:p>
          <a:p>
            <a:r>
              <a:rPr lang="en-US"/>
              <a:t>Type: Perennial</a:t>
            </a:r>
          </a:p>
          <a:p>
            <a:r>
              <a:rPr lang="en-US"/>
              <a:t>Bloom Period: Spring</a:t>
            </a:r>
          </a:p>
          <a:p>
            <a:r>
              <a:rPr lang="en-US"/>
              <a:t>Height: 6-8 feet</a:t>
            </a:r>
          </a:p>
          <a:p>
            <a:r>
              <a:rPr lang="en-US"/>
              <a:t>Width: 6-8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127</a:t>
            </a:fld>
            <a:endParaRPr lang="en-US"/>
          </a:p>
        </p:txBody>
      </p:sp>
    </p:spTree>
    <p:extLst>
      <p:ext uri="{BB962C8B-B14F-4D97-AF65-F5344CB8AC3E}">
        <p14:creationId xmlns:p14="http://schemas.microsoft.com/office/powerpoint/2010/main" val="245152047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Rosa woodsii</a:t>
            </a:r>
          </a:p>
          <a:p>
            <a:r>
              <a:rPr lang="en-US"/>
              <a:t>Woods’ Rose</a:t>
            </a:r>
          </a:p>
          <a:p>
            <a:endParaRPr lang="en-US"/>
          </a:p>
          <a:p>
            <a:r>
              <a:rPr lang="en-US"/>
              <a:t>Family: Rosaceae (Rose)</a:t>
            </a:r>
          </a:p>
          <a:p>
            <a:r>
              <a:rPr lang="en-US"/>
              <a:t>Type: Perennial</a:t>
            </a:r>
          </a:p>
          <a:p>
            <a:r>
              <a:rPr lang="en-US"/>
              <a:t>Bloom Period: Spring</a:t>
            </a:r>
          </a:p>
          <a:p>
            <a:r>
              <a:rPr lang="en-US"/>
              <a:t>Height: 3-6 feet</a:t>
            </a:r>
          </a:p>
          <a:p>
            <a:r>
              <a:rPr lang="en-US"/>
              <a:t>Width: 3-6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128</a:t>
            </a:fld>
            <a:endParaRPr lang="en-US"/>
          </a:p>
        </p:txBody>
      </p:sp>
    </p:spTree>
    <p:extLst>
      <p:ext uri="{BB962C8B-B14F-4D97-AF65-F5344CB8AC3E}">
        <p14:creationId xmlns:p14="http://schemas.microsoft.com/office/powerpoint/2010/main" val="32682587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Holodiscus discolor</a:t>
            </a:r>
          </a:p>
          <a:p>
            <a:r>
              <a:rPr lang="en-US"/>
              <a:t>Ocean Spray</a:t>
            </a:r>
          </a:p>
          <a:p>
            <a:endParaRPr lang="en-US"/>
          </a:p>
          <a:p>
            <a:r>
              <a:rPr lang="en-US"/>
              <a:t>Family: Rosaceae (Rose)</a:t>
            </a:r>
          </a:p>
          <a:p>
            <a:r>
              <a:rPr lang="en-US"/>
              <a:t>Type: Perennial</a:t>
            </a:r>
          </a:p>
          <a:p>
            <a:r>
              <a:rPr lang="en-US"/>
              <a:t>Bloom Period: Summer</a:t>
            </a:r>
          </a:p>
          <a:p>
            <a:r>
              <a:rPr lang="en-US"/>
              <a:t>Height: 3-20 feet</a:t>
            </a:r>
          </a:p>
          <a:p>
            <a:r>
              <a:rPr lang="en-US"/>
              <a:t>Width: 4-15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129</a:t>
            </a:fld>
            <a:endParaRPr lang="en-US"/>
          </a:p>
        </p:txBody>
      </p:sp>
    </p:spTree>
    <p:extLst>
      <p:ext uri="{BB962C8B-B14F-4D97-AF65-F5344CB8AC3E}">
        <p14:creationId xmlns:p14="http://schemas.microsoft.com/office/powerpoint/2010/main" val="129394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r>
              <a:rPr lang="en-US"/>
              <a:t>Arthropods of the garden (1 of 2)</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13</a:t>
            </a:fld>
            <a:endParaRPr lang="en-US"/>
          </a:p>
        </p:txBody>
      </p:sp>
    </p:spTree>
    <p:extLst>
      <p:ext uri="{BB962C8B-B14F-4D97-AF65-F5344CB8AC3E}">
        <p14:creationId xmlns:p14="http://schemas.microsoft.com/office/powerpoint/2010/main" val="2811193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Quercus gambelii</a:t>
            </a:r>
          </a:p>
          <a:p>
            <a:r>
              <a:rPr lang="en-US"/>
              <a:t>Gambel Oak</a:t>
            </a:r>
          </a:p>
          <a:p>
            <a:endParaRPr lang="en-US"/>
          </a:p>
          <a:p>
            <a:r>
              <a:rPr lang="en-US"/>
              <a:t>Family: Fagaceae (Beech)</a:t>
            </a:r>
          </a:p>
          <a:p>
            <a:r>
              <a:rPr lang="en-US"/>
              <a:t>Type: Perennial</a:t>
            </a:r>
          </a:p>
          <a:p>
            <a:r>
              <a:rPr lang="en-US"/>
              <a:t>Bloom Period: Spring</a:t>
            </a:r>
          </a:p>
          <a:p>
            <a:r>
              <a:rPr lang="en-US"/>
              <a:t>Height: 10-25 feet</a:t>
            </a:r>
          </a:p>
          <a:p>
            <a:r>
              <a:rPr lang="en-US"/>
              <a:t>Width: 10-20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130</a:t>
            </a:fld>
            <a:endParaRPr lang="en-US"/>
          </a:p>
        </p:txBody>
      </p:sp>
    </p:spTree>
    <p:extLst>
      <p:ext uri="{BB962C8B-B14F-4D97-AF65-F5344CB8AC3E}">
        <p14:creationId xmlns:p14="http://schemas.microsoft.com/office/powerpoint/2010/main" val="35548775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Prunus americana</a:t>
            </a:r>
          </a:p>
          <a:p>
            <a:r>
              <a:rPr lang="en-US"/>
              <a:t>American Plum</a:t>
            </a:r>
          </a:p>
          <a:p>
            <a:endParaRPr lang="en-US"/>
          </a:p>
          <a:p>
            <a:r>
              <a:rPr lang="en-US"/>
              <a:t>Family: Rosaceae (Rose)</a:t>
            </a:r>
          </a:p>
          <a:p>
            <a:r>
              <a:rPr lang="en-US"/>
              <a:t>Type: Perennial</a:t>
            </a:r>
          </a:p>
          <a:p>
            <a:r>
              <a:rPr lang="en-US"/>
              <a:t>Bloom Period: Spring</a:t>
            </a:r>
          </a:p>
          <a:p>
            <a:r>
              <a:rPr lang="en-US"/>
              <a:t>Height: 15-25 feet</a:t>
            </a:r>
          </a:p>
          <a:p>
            <a:r>
              <a:rPr lang="en-US"/>
              <a:t>Width: 15-25 feet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131</a:t>
            </a:fld>
            <a:endParaRPr lang="en-US"/>
          </a:p>
        </p:txBody>
      </p:sp>
    </p:spTree>
    <p:extLst>
      <p:ext uri="{BB962C8B-B14F-4D97-AF65-F5344CB8AC3E}">
        <p14:creationId xmlns:p14="http://schemas.microsoft.com/office/powerpoint/2010/main" val="302392410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 and Answers</a:t>
            </a:r>
          </a:p>
        </p:txBody>
      </p:sp>
      <p:sp>
        <p:nvSpPr>
          <p:cNvPr id="4" name="Slide Number Placeholder 3"/>
          <p:cNvSpPr>
            <a:spLocks noGrp="1"/>
          </p:cNvSpPr>
          <p:nvPr>
            <p:ph type="sldNum" sz="quarter" idx="5"/>
          </p:nvPr>
        </p:nvSpPr>
        <p:spPr/>
        <p:txBody>
          <a:bodyPr/>
          <a:lstStyle/>
          <a:p>
            <a:fld id="{8F03DF02-40B5-4CA8-89BF-BED8B3DA465C}" type="slidenum">
              <a:rPr lang="en-US" smtClean="0"/>
              <a:t>132</a:t>
            </a:fld>
            <a:endParaRPr lang="en-US"/>
          </a:p>
        </p:txBody>
      </p:sp>
    </p:spTree>
    <p:extLst>
      <p:ext uri="{BB962C8B-B14F-4D97-AF65-F5344CB8AC3E}">
        <p14:creationId xmlns:p14="http://schemas.microsoft.com/office/powerpoint/2010/main" val="3892085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r>
              <a:rPr lang="en-US"/>
              <a:t>Arthropods of the garden (2 of 2)</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14</a:t>
            </a:fld>
            <a:endParaRPr lang="en-US"/>
          </a:p>
        </p:txBody>
      </p:sp>
    </p:spTree>
    <p:extLst>
      <p:ext uri="{BB962C8B-B14F-4D97-AF65-F5344CB8AC3E}">
        <p14:creationId xmlns:p14="http://schemas.microsoft.com/office/powerpoint/2010/main" val="103825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r>
              <a:rPr lang="en-US"/>
              <a:t>Native Bees</a:t>
            </a:r>
          </a:p>
          <a:p>
            <a:r>
              <a:rPr lang="en-US"/>
              <a:t>Hunt’s Bumblebee</a:t>
            </a:r>
          </a:p>
          <a:p>
            <a:endParaRPr lang="en-US"/>
          </a:p>
          <a:p>
            <a:r>
              <a:rPr lang="en-US"/>
              <a:t>About 20%-45% of native bees are pollen specialists, meaning that they use only pollen from one species (or genus) of plants. If that plant is removed, the bee goes away. If bees are removed, the plant doesn't reproduce. Some of the native bees are specialists on the very plants that we use for food, including squashes, pumpkins, gourds, and the annual sunflower.</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15</a:t>
            </a:fld>
            <a:endParaRPr lang="en-US"/>
          </a:p>
        </p:txBody>
      </p:sp>
    </p:spTree>
    <p:extLst>
      <p:ext uri="{BB962C8B-B14F-4D97-AF65-F5344CB8AC3E}">
        <p14:creationId xmlns:p14="http://schemas.microsoft.com/office/powerpoint/2010/main" val="3586463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r>
              <a:rPr lang="en-US"/>
              <a:t>Native Wasps</a:t>
            </a:r>
          </a:p>
          <a:p>
            <a:r>
              <a:rPr lang="en-US"/>
              <a:t>Thisbe's Tarantula-hawk Wasp</a:t>
            </a:r>
          </a:p>
          <a:p>
            <a:endParaRPr lang="en-US"/>
          </a:p>
          <a:p>
            <a:r>
              <a:rPr lang="en-US"/>
              <a:t>Native wasps play a crucial role in ecosystems by controlling insect populations such as caterpillars, aphids and even spiders to feed their young.</a:t>
            </a:r>
          </a:p>
          <a:p>
            <a:endParaRPr lang="en-US"/>
          </a:p>
          <a:p>
            <a:r>
              <a:rPr lang="en-US"/>
              <a:t>Many native wasps also visit flowers for nectar, helping to pollinate plants.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16</a:t>
            </a:fld>
            <a:endParaRPr lang="en-US"/>
          </a:p>
        </p:txBody>
      </p:sp>
    </p:spTree>
    <p:extLst>
      <p:ext uri="{BB962C8B-B14F-4D97-AF65-F5344CB8AC3E}">
        <p14:creationId xmlns:p14="http://schemas.microsoft.com/office/powerpoint/2010/main" val="5990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r>
              <a:rPr lang="en-US"/>
              <a:t>Butterflies</a:t>
            </a:r>
          </a:p>
          <a:p>
            <a:r>
              <a:rPr lang="en-US"/>
              <a:t>Monarch Butterfly</a:t>
            </a:r>
          </a:p>
          <a:p>
            <a:endParaRPr lang="en-US"/>
          </a:p>
          <a:p>
            <a:r>
              <a:rPr lang="en-US"/>
              <a:t>Butterflies use specific host plants to feed their young, making them essential for the growth and survival of the next generation.</a:t>
            </a:r>
          </a:p>
          <a:p>
            <a:endParaRPr lang="en-US"/>
          </a:p>
          <a:p>
            <a:r>
              <a:rPr lang="en-US"/>
              <a:t>They are a food source for birds, spiders, lizards, mice and other animals. </a:t>
            </a:r>
          </a:p>
          <a:p>
            <a:endParaRPr lang="en-US"/>
          </a:p>
          <a:p>
            <a:r>
              <a:rPr lang="en-US"/>
              <a:t>If butterfly populations diminish, the impact will be felt higher up and can affect the entire ecosystem.</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17</a:t>
            </a:fld>
            <a:endParaRPr lang="en-US"/>
          </a:p>
        </p:txBody>
      </p:sp>
    </p:spTree>
    <p:extLst>
      <p:ext uri="{BB962C8B-B14F-4D97-AF65-F5344CB8AC3E}">
        <p14:creationId xmlns:p14="http://schemas.microsoft.com/office/powerpoint/2010/main" val="391544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r>
              <a:rPr lang="en-US"/>
              <a:t>Moths</a:t>
            </a:r>
          </a:p>
          <a:p>
            <a:r>
              <a:rPr lang="en-US"/>
              <a:t>Glover’s Silkmoth</a:t>
            </a:r>
          </a:p>
          <a:p>
            <a:endParaRPr lang="en-US"/>
          </a:p>
          <a:p>
            <a:r>
              <a:rPr lang="en-US"/>
              <a:t>Moths are nocturnal pollinators, visiting flowers that bloom or release scent at night and ensuring the reproduction of many plant species. </a:t>
            </a:r>
          </a:p>
          <a:p>
            <a:endParaRPr lang="en-US"/>
          </a:p>
          <a:p>
            <a:r>
              <a:rPr lang="en-US"/>
              <a:t>Their activity complements that of daytime pollinators like bees, helping to support healthy ecosystems.</a:t>
            </a:r>
          </a:p>
          <a:p>
            <a:endParaRPr lang="en-US"/>
          </a:p>
          <a:p>
            <a:r>
              <a:rPr lang="en-US"/>
              <a:t>Moths, like butterflies are also a food source for other animals.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18</a:t>
            </a:fld>
            <a:endParaRPr lang="en-US"/>
          </a:p>
        </p:txBody>
      </p:sp>
    </p:spTree>
    <p:extLst>
      <p:ext uri="{BB962C8B-B14F-4D97-AF65-F5344CB8AC3E}">
        <p14:creationId xmlns:p14="http://schemas.microsoft.com/office/powerpoint/2010/main" val="2066779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endParaRPr lang="en-US"/>
          </a:p>
          <a:p>
            <a:r>
              <a:rPr lang="en-US"/>
              <a:t>Barn Swallow delivering food (an insect)</a:t>
            </a:r>
          </a:p>
          <a:p>
            <a:endParaRPr lang="en-US"/>
          </a:p>
          <a:p>
            <a:r>
              <a:rPr lang="en-US"/>
              <a:t>Douglas Tallamy observed a Chickadee nest in his yard: “It takes 350 to 570 caterpillars every day to feed a clutch of chickadees, depending on how many nestlings they have. So, an incredible 6,000 to 9,000 caterpillars are required to make one clutch of chickadees.”</a:t>
            </a:r>
          </a:p>
        </p:txBody>
      </p:sp>
      <p:sp>
        <p:nvSpPr>
          <p:cNvPr id="4" name="Slide Number Placeholder 3"/>
          <p:cNvSpPr>
            <a:spLocks noGrp="1"/>
          </p:cNvSpPr>
          <p:nvPr>
            <p:ph type="sldNum" sz="quarter" idx="5"/>
          </p:nvPr>
        </p:nvSpPr>
        <p:spPr/>
        <p:txBody>
          <a:bodyPr/>
          <a:lstStyle/>
          <a:p>
            <a:fld id="{8F03DF02-40B5-4CA8-89BF-BED8B3DA465C}" type="slidenum">
              <a:rPr lang="en-US" smtClean="0"/>
              <a:t>19</a:t>
            </a:fld>
            <a:endParaRPr lang="en-US"/>
          </a:p>
        </p:txBody>
      </p:sp>
    </p:spTree>
    <p:extLst>
      <p:ext uri="{BB962C8B-B14F-4D97-AF65-F5344CB8AC3E}">
        <p14:creationId xmlns:p14="http://schemas.microsoft.com/office/powerpoint/2010/main" val="3472657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endParaRPr lang="en-US"/>
          </a:p>
          <a:p>
            <a:r>
              <a:rPr lang="en-US"/>
              <a:t>Personal Gains</a:t>
            </a:r>
          </a:p>
          <a:p>
            <a:r>
              <a:rPr lang="en-US"/>
              <a:t>Lower Water Use</a:t>
            </a:r>
          </a:p>
          <a:p>
            <a:r>
              <a:rPr lang="en-US"/>
              <a:t>Prevents erosion</a:t>
            </a:r>
          </a:p>
          <a:p>
            <a:r>
              <a:rPr lang="en-US"/>
              <a:t>Less soil amendments</a:t>
            </a:r>
          </a:p>
          <a:p>
            <a:r>
              <a:rPr lang="en-US"/>
              <a:t>Less maintenance</a:t>
            </a:r>
          </a:p>
          <a:p>
            <a:endParaRPr lang="en-US"/>
          </a:p>
          <a:p>
            <a:r>
              <a:rPr lang="en-US"/>
              <a:t>Ecological Gains</a:t>
            </a:r>
          </a:p>
          <a:p>
            <a:r>
              <a:rPr lang="en-US"/>
              <a:t>Creating habitat for wildlife </a:t>
            </a:r>
          </a:p>
          <a:p>
            <a:r>
              <a:rPr lang="en-US"/>
              <a:t>Less fragmentation of ecosystems</a:t>
            </a:r>
          </a:p>
          <a:p>
            <a:r>
              <a:rPr lang="en-US"/>
              <a:t>Carbon sequestration</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2</a:t>
            </a:fld>
            <a:endParaRPr lang="en-US"/>
          </a:p>
        </p:txBody>
      </p:sp>
    </p:spTree>
    <p:extLst>
      <p:ext uri="{BB962C8B-B14F-4D97-AF65-F5344CB8AC3E}">
        <p14:creationId xmlns:p14="http://schemas.microsoft.com/office/powerpoint/2010/main" val="387133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Importance of Arthropods</a:t>
            </a:r>
          </a:p>
          <a:p>
            <a:endParaRPr lang="en-US"/>
          </a:p>
          <a:p>
            <a:r>
              <a:rPr lang="en-US"/>
              <a:t>American Robin eating fruit in winter</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20</a:t>
            </a:fld>
            <a:endParaRPr lang="en-US"/>
          </a:p>
        </p:txBody>
      </p:sp>
    </p:spTree>
    <p:extLst>
      <p:ext uri="{BB962C8B-B14F-4D97-AF65-F5344CB8AC3E}">
        <p14:creationId xmlns:p14="http://schemas.microsoft.com/office/powerpoint/2010/main" val="111732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r>
              <a:rPr lang="en-US"/>
              <a:t>Sunlight Levels</a:t>
            </a:r>
          </a:p>
          <a:p>
            <a:r>
              <a:rPr lang="en-US"/>
              <a:t>Soil Moisture Levels</a:t>
            </a:r>
          </a:p>
          <a:p>
            <a:r>
              <a:rPr lang="en-US"/>
              <a:t>Soil Types</a:t>
            </a:r>
          </a:p>
          <a:p>
            <a:r>
              <a:rPr lang="en-US"/>
              <a:t>Existing Native Plant Communities</a:t>
            </a:r>
          </a:p>
          <a:p>
            <a:endParaRPr lang="en-US"/>
          </a:p>
          <a:p>
            <a:r>
              <a:rPr lang="en-US"/>
              <a:t>It is important to know these things to ensure success of a new native garden</a:t>
            </a:r>
          </a:p>
        </p:txBody>
      </p:sp>
      <p:sp>
        <p:nvSpPr>
          <p:cNvPr id="4" name="Slide Number Placeholder 3"/>
          <p:cNvSpPr>
            <a:spLocks noGrp="1"/>
          </p:cNvSpPr>
          <p:nvPr>
            <p:ph type="sldNum" sz="quarter" idx="5"/>
          </p:nvPr>
        </p:nvSpPr>
        <p:spPr/>
        <p:txBody>
          <a:bodyPr/>
          <a:lstStyle/>
          <a:p>
            <a:fld id="{8F03DF02-40B5-4CA8-89BF-BED8B3DA465C}" type="slidenum">
              <a:rPr lang="en-US" smtClean="0"/>
              <a:t>21</a:t>
            </a:fld>
            <a:endParaRPr lang="en-US"/>
          </a:p>
        </p:txBody>
      </p:sp>
    </p:spTree>
    <p:extLst>
      <p:ext uri="{BB962C8B-B14F-4D97-AF65-F5344CB8AC3E}">
        <p14:creationId xmlns:p14="http://schemas.microsoft.com/office/powerpoint/2010/main" val="2312049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endParaRPr lang="en-US"/>
          </a:p>
          <a:p>
            <a:r>
              <a:rPr lang="en-US"/>
              <a:t>What constitutes climate? </a:t>
            </a:r>
          </a:p>
          <a:p>
            <a:r>
              <a:rPr lang="en-US"/>
              <a:t>Temperature, Humidity, Precipitation, Wind, Sunlight, Atmospheric Pressure, Seasonal Variation, Extreme Weather Patterns and Long-Term Averages.</a:t>
            </a:r>
          </a:p>
          <a:p>
            <a:r>
              <a:rPr lang="en-US"/>
              <a:t>SE Colorado is classified as BSk: Cold Semi-Arid</a:t>
            </a:r>
          </a:p>
          <a:p>
            <a:r>
              <a:rPr lang="en-US"/>
              <a:t>Pueblo gets an average of 10-12 inches of precipitation, has low humidity, with hot summers and cold winters</a:t>
            </a:r>
          </a:p>
        </p:txBody>
      </p:sp>
      <p:sp>
        <p:nvSpPr>
          <p:cNvPr id="4" name="Slide Number Placeholder 3"/>
          <p:cNvSpPr>
            <a:spLocks noGrp="1"/>
          </p:cNvSpPr>
          <p:nvPr>
            <p:ph type="sldNum" sz="quarter" idx="5"/>
          </p:nvPr>
        </p:nvSpPr>
        <p:spPr/>
        <p:txBody>
          <a:bodyPr/>
          <a:lstStyle/>
          <a:p>
            <a:fld id="{8F03DF02-40B5-4CA8-89BF-BED8B3DA465C}" type="slidenum">
              <a:rPr lang="en-US" smtClean="0"/>
              <a:t>22</a:t>
            </a:fld>
            <a:endParaRPr lang="en-US"/>
          </a:p>
        </p:txBody>
      </p:sp>
    </p:spTree>
    <p:extLst>
      <p:ext uri="{BB962C8B-B14F-4D97-AF65-F5344CB8AC3E}">
        <p14:creationId xmlns:p14="http://schemas.microsoft.com/office/powerpoint/2010/main" val="70323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endParaRPr lang="en-US"/>
          </a:p>
          <a:p>
            <a:r>
              <a:rPr lang="en-US"/>
              <a:t>CSU Extension Climate Summary for Pueblo, Colorado</a:t>
            </a:r>
          </a:p>
          <a:p>
            <a:r>
              <a:rPr lang="en-US"/>
              <a:t>Average Monthly Temperatures</a:t>
            </a:r>
          </a:p>
          <a:p>
            <a:r>
              <a:rPr lang="en-US"/>
              <a:t>Average Monthly Precipitation</a:t>
            </a:r>
          </a:p>
          <a:p>
            <a:r>
              <a:rPr lang="en-US"/>
              <a:t>Frost Probabilities</a:t>
            </a:r>
          </a:p>
          <a:p>
            <a:r>
              <a:rPr lang="en-US"/>
              <a:t>Typical Water Requirement for Colorado Lawns</a:t>
            </a:r>
          </a:p>
        </p:txBody>
      </p:sp>
      <p:sp>
        <p:nvSpPr>
          <p:cNvPr id="4" name="Slide Number Placeholder 3"/>
          <p:cNvSpPr>
            <a:spLocks noGrp="1"/>
          </p:cNvSpPr>
          <p:nvPr>
            <p:ph type="sldNum" sz="quarter" idx="5"/>
          </p:nvPr>
        </p:nvSpPr>
        <p:spPr/>
        <p:txBody>
          <a:bodyPr/>
          <a:lstStyle/>
          <a:p>
            <a:fld id="{8F03DF02-40B5-4CA8-89BF-BED8B3DA465C}" type="slidenum">
              <a:rPr lang="en-US" smtClean="0"/>
              <a:t>23</a:t>
            </a:fld>
            <a:endParaRPr lang="en-US"/>
          </a:p>
        </p:txBody>
      </p:sp>
    </p:spTree>
    <p:extLst>
      <p:ext uri="{BB962C8B-B14F-4D97-AF65-F5344CB8AC3E}">
        <p14:creationId xmlns:p14="http://schemas.microsoft.com/office/powerpoint/2010/main" val="1645841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endParaRPr lang="en-US"/>
          </a:p>
          <a:p>
            <a:r>
              <a:rPr lang="en-US"/>
              <a:t>Satellite Timelapse of Colorado over 1 year</a:t>
            </a:r>
          </a:p>
          <a:p>
            <a:r>
              <a:rPr lang="en-US"/>
              <a:t>Shows how SE Colorado is more arid than other parts of the state</a:t>
            </a:r>
          </a:p>
        </p:txBody>
      </p:sp>
      <p:sp>
        <p:nvSpPr>
          <p:cNvPr id="4" name="Slide Number Placeholder 3"/>
          <p:cNvSpPr>
            <a:spLocks noGrp="1"/>
          </p:cNvSpPr>
          <p:nvPr>
            <p:ph type="sldNum" sz="quarter" idx="5"/>
          </p:nvPr>
        </p:nvSpPr>
        <p:spPr/>
        <p:txBody>
          <a:bodyPr/>
          <a:lstStyle/>
          <a:p>
            <a:fld id="{8F03DF02-40B5-4CA8-89BF-BED8B3DA465C}" type="slidenum">
              <a:rPr lang="en-US" smtClean="0"/>
              <a:t>24</a:t>
            </a:fld>
            <a:endParaRPr lang="en-US"/>
          </a:p>
        </p:txBody>
      </p:sp>
    </p:spTree>
    <p:extLst>
      <p:ext uri="{BB962C8B-B14F-4D97-AF65-F5344CB8AC3E}">
        <p14:creationId xmlns:p14="http://schemas.microsoft.com/office/powerpoint/2010/main" val="418444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endParaRPr lang="en-US"/>
          </a:p>
          <a:p>
            <a:r>
              <a:rPr lang="en-US"/>
              <a:t>Zoomed Satellite Timelapse focusing on SE Colorado</a:t>
            </a:r>
          </a:p>
          <a:p>
            <a:r>
              <a:rPr lang="en-US"/>
              <a:t>Shows how riparian corridor of the Arkansas River is wetter than the surrounding valley</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25</a:t>
            </a:fld>
            <a:endParaRPr lang="en-US"/>
          </a:p>
        </p:txBody>
      </p:sp>
    </p:spTree>
    <p:extLst>
      <p:ext uri="{BB962C8B-B14F-4D97-AF65-F5344CB8AC3E}">
        <p14:creationId xmlns:p14="http://schemas.microsoft.com/office/powerpoint/2010/main" val="786351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endParaRPr lang="en-US"/>
          </a:p>
          <a:p>
            <a:r>
              <a:rPr lang="en-US"/>
              <a:t>Temperature</a:t>
            </a:r>
          </a:p>
        </p:txBody>
      </p:sp>
      <p:sp>
        <p:nvSpPr>
          <p:cNvPr id="4" name="Slide Number Placeholder 3"/>
          <p:cNvSpPr>
            <a:spLocks noGrp="1"/>
          </p:cNvSpPr>
          <p:nvPr>
            <p:ph type="sldNum" sz="quarter" idx="5"/>
          </p:nvPr>
        </p:nvSpPr>
        <p:spPr/>
        <p:txBody>
          <a:bodyPr/>
          <a:lstStyle/>
          <a:p>
            <a:fld id="{8F03DF02-40B5-4CA8-89BF-BED8B3DA465C}" type="slidenum">
              <a:rPr lang="en-US" smtClean="0"/>
              <a:t>26</a:t>
            </a:fld>
            <a:endParaRPr lang="en-US"/>
          </a:p>
        </p:txBody>
      </p:sp>
    </p:spTree>
    <p:extLst>
      <p:ext uri="{BB962C8B-B14F-4D97-AF65-F5344CB8AC3E}">
        <p14:creationId xmlns:p14="http://schemas.microsoft.com/office/powerpoint/2010/main" val="1758097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r>
              <a:rPr lang="en-US"/>
              <a:t>Temperature</a:t>
            </a:r>
          </a:p>
          <a:p>
            <a:endParaRPr lang="en-US"/>
          </a:p>
          <a:p>
            <a:r>
              <a:rPr lang="en-US"/>
              <a:t>US Annual Average Temperature Map</a:t>
            </a:r>
          </a:p>
          <a:p>
            <a:r>
              <a:rPr lang="en-US"/>
              <a:t>SE Colorado listed as 50-55</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27</a:t>
            </a:fld>
            <a:endParaRPr lang="en-US"/>
          </a:p>
        </p:txBody>
      </p:sp>
    </p:spTree>
    <p:extLst>
      <p:ext uri="{BB962C8B-B14F-4D97-AF65-F5344CB8AC3E}">
        <p14:creationId xmlns:p14="http://schemas.microsoft.com/office/powerpoint/2010/main" val="3803303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r>
              <a:rPr lang="en-US"/>
              <a:t>Temperature</a:t>
            </a:r>
          </a:p>
          <a:p>
            <a:endParaRPr lang="en-US"/>
          </a:p>
          <a:p>
            <a:r>
              <a:rPr lang="en-US"/>
              <a:t>2023 USDA Hardiness Zone Map</a:t>
            </a:r>
          </a:p>
          <a:p>
            <a:r>
              <a:rPr lang="en-US"/>
              <a:t>Pueblo listed as Zone 6a (lowest temperature being -10 to -5 F)</a:t>
            </a:r>
          </a:p>
          <a:p>
            <a:r>
              <a:rPr lang="en-US"/>
              <a:t>2012 version listed Pueblo as Zone 5b (lowest temperature being -15 to -10 F)</a:t>
            </a:r>
          </a:p>
          <a:p>
            <a:r>
              <a:rPr lang="en-US"/>
              <a:t>Rising temperatures due to climate change</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28</a:t>
            </a:fld>
            <a:endParaRPr lang="en-US"/>
          </a:p>
        </p:txBody>
      </p:sp>
    </p:spTree>
    <p:extLst>
      <p:ext uri="{BB962C8B-B14F-4D97-AF65-F5344CB8AC3E}">
        <p14:creationId xmlns:p14="http://schemas.microsoft.com/office/powerpoint/2010/main" val="445057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endParaRPr lang="en-US"/>
          </a:p>
          <a:p>
            <a:r>
              <a:rPr lang="en-US"/>
              <a:t>Precipitation</a:t>
            </a:r>
          </a:p>
        </p:txBody>
      </p:sp>
      <p:sp>
        <p:nvSpPr>
          <p:cNvPr id="4" name="Slide Number Placeholder 3"/>
          <p:cNvSpPr>
            <a:spLocks noGrp="1"/>
          </p:cNvSpPr>
          <p:nvPr>
            <p:ph type="sldNum" sz="quarter" idx="5"/>
          </p:nvPr>
        </p:nvSpPr>
        <p:spPr/>
        <p:txBody>
          <a:bodyPr/>
          <a:lstStyle/>
          <a:p>
            <a:fld id="{8F03DF02-40B5-4CA8-89BF-BED8B3DA465C}" type="slidenum">
              <a:rPr lang="en-US" smtClean="0"/>
              <a:t>29</a:t>
            </a:fld>
            <a:endParaRPr lang="en-US"/>
          </a:p>
        </p:txBody>
      </p:sp>
    </p:spTree>
    <p:extLst>
      <p:ext uri="{BB962C8B-B14F-4D97-AF65-F5344CB8AC3E}">
        <p14:creationId xmlns:p14="http://schemas.microsoft.com/office/powerpoint/2010/main" val="216700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Water Conservation</a:t>
            </a:r>
          </a:p>
          <a:p>
            <a:endParaRPr lang="en-US"/>
          </a:p>
          <a:p>
            <a:r>
              <a:rPr lang="en-US"/>
              <a:t>Turfgrass Water Use</a:t>
            </a:r>
          </a:p>
          <a:p>
            <a:r>
              <a:rPr lang="en-US"/>
              <a:t>50% of household water is used for lawns and landscapes</a:t>
            </a:r>
          </a:p>
          <a:p>
            <a:r>
              <a:rPr lang="en-US"/>
              <a:t>9 billion gallons of water used each day in the US for outdoor watering</a:t>
            </a:r>
          </a:p>
          <a:p>
            <a:r>
              <a:rPr lang="en-US"/>
              <a:t>Watering one acre with one inch of water amounts to 27,176 gallons which totals 815,280 gallons in a year (May-November)</a:t>
            </a:r>
          </a:p>
          <a:p>
            <a:r>
              <a:rPr lang="en-US"/>
              <a:t>Native buffalograss lawns only need 8-10 inches of water per year to survive and it only grows 4-8 inches tall so can go unmowed</a:t>
            </a:r>
          </a:p>
        </p:txBody>
      </p:sp>
      <p:sp>
        <p:nvSpPr>
          <p:cNvPr id="4" name="Slide Number Placeholder 3"/>
          <p:cNvSpPr>
            <a:spLocks noGrp="1"/>
          </p:cNvSpPr>
          <p:nvPr>
            <p:ph type="sldNum" sz="quarter" idx="5"/>
          </p:nvPr>
        </p:nvSpPr>
        <p:spPr/>
        <p:txBody>
          <a:bodyPr/>
          <a:lstStyle/>
          <a:p>
            <a:fld id="{8F03DF02-40B5-4CA8-89BF-BED8B3DA465C}" type="slidenum">
              <a:rPr lang="en-US" smtClean="0"/>
              <a:t>3</a:t>
            </a:fld>
            <a:endParaRPr lang="en-US"/>
          </a:p>
        </p:txBody>
      </p:sp>
    </p:spTree>
    <p:extLst>
      <p:ext uri="{BB962C8B-B14F-4D97-AF65-F5344CB8AC3E}">
        <p14:creationId xmlns:p14="http://schemas.microsoft.com/office/powerpoint/2010/main" val="2164549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r>
              <a:rPr lang="en-US"/>
              <a:t>Precipitation</a:t>
            </a:r>
          </a:p>
          <a:p>
            <a:endParaRPr lang="en-US"/>
          </a:p>
          <a:p>
            <a:r>
              <a:rPr lang="en-US"/>
              <a:t>The Water Cycle</a:t>
            </a:r>
          </a:p>
          <a:p>
            <a:r>
              <a:rPr lang="en-US"/>
              <a:t>Precipitation, Snow Melt, Surface Flow, Infiltration, Groundwater Flow, Plant Uptake</a:t>
            </a:r>
          </a:p>
          <a:p>
            <a:r>
              <a:rPr lang="en-US"/>
              <a:t>Evaporation, Condensation and Repeat</a:t>
            </a:r>
          </a:p>
        </p:txBody>
      </p:sp>
      <p:sp>
        <p:nvSpPr>
          <p:cNvPr id="4" name="Slide Number Placeholder 3"/>
          <p:cNvSpPr>
            <a:spLocks noGrp="1"/>
          </p:cNvSpPr>
          <p:nvPr>
            <p:ph type="sldNum" sz="quarter" idx="5"/>
          </p:nvPr>
        </p:nvSpPr>
        <p:spPr/>
        <p:txBody>
          <a:bodyPr/>
          <a:lstStyle/>
          <a:p>
            <a:fld id="{8F03DF02-40B5-4CA8-89BF-BED8B3DA465C}" type="slidenum">
              <a:rPr lang="en-US" smtClean="0"/>
              <a:t>30</a:t>
            </a:fld>
            <a:endParaRPr lang="en-US"/>
          </a:p>
        </p:txBody>
      </p:sp>
    </p:spTree>
    <p:extLst>
      <p:ext uri="{BB962C8B-B14F-4D97-AF65-F5344CB8AC3E}">
        <p14:creationId xmlns:p14="http://schemas.microsoft.com/office/powerpoint/2010/main" val="300512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r>
              <a:rPr lang="en-US"/>
              <a:t>Precipitation</a:t>
            </a:r>
          </a:p>
          <a:p>
            <a:endParaRPr lang="en-US"/>
          </a:p>
          <a:p>
            <a:r>
              <a:rPr lang="en-US"/>
              <a:t>Mean Annual Precipitation for Colorado (1991-2020)</a:t>
            </a:r>
          </a:p>
          <a:p>
            <a:r>
              <a:rPr lang="en-US"/>
              <a:t>Pueblo is listed at 10-15 inches</a:t>
            </a:r>
          </a:p>
        </p:txBody>
      </p:sp>
      <p:sp>
        <p:nvSpPr>
          <p:cNvPr id="4" name="Slide Number Placeholder 3"/>
          <p:cNvSpPr>
            <a:spLocks noGrp="1"/>
          </p:cNvSpPr>
          <p:nvPr>
            <p:ph type="sldNum" sz="quarter" idx="5"/>
          </p:nvPr>
        </p:nvSpPr>
        <p:spPr/>
        <p:txBody>
          <a:bodyPr/>
          <a:lstStyle/>
          <a:p>
            <a:fld id="{8F03DF02-40B5-4CA8-89BF-BED8B3DA465C}" type="slidenum">
              <a:rPr lang="en-US" smtClean="0"/>
              <a:t>31</a:t>
            </a:fld>
            <a:endParaRPr lang="en-US"/>
          </a:p>
        </p:txBody>
      </p:sp>
    </p:spTree>
    <p:extLst>
      <p:ext uri="{BB962C8B-B14F-4D97-AF65-F5344CB8AC3E}">
        <p14:creationId xmlns:p14="http://schemas.microsoft.com/office/powerpoint/2010/main" val="4272558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endParaRPr lang="en-US"/>
          </a:p>
          <a:p>
            <a:r>
              <a:rPr lang="en-US"/>
              <a:t>Sunlight Levels</a:t>
            </a:r>
          </a:p>
          <a:p>
            <a:r>
              <a:rPr lang="en-US"/>
              <a:t>Plants have different sun needs based on how they evolved and where they grow naturally</a:t>
            </a:r>
          </a:p>
          <a:p>
            <a:r>
              <a:rPr lang="en-US"/>
              <a:t>Native shortgrass prairie plants are nearly all full sun</a:t>
            </a:r>
          </a:p>
          <a:p>
            <a:r>
              <a:rPr lang="en-US"/>
              <a:t>Partial sun and full shade areas can be planted with riparian understory plants or woodland plants from the foothills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32</a:t>
            </a:fld>
            <a:endParaRPr lang="en-US"/>
          </a:p>
        </p:txBody>
      </p:sp>
    </p:spTree>
    <p:extLst>
      <p:ext uri="{BB962C8B-B14F-4D97-AF65-F5344CB8AC3E}">
        <p14:creationId xmlns:p14="http://schemas.microsoft.com/office/powerpoint/2010/main" val="2176018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r>
              <a:rPr lang="en-US"/>
              <a:t>Sunlight Levels</a:t>
            </a:r>
          </a:p>
          <a:p>
            <a:endParaRPr lang="en-US"/>
          </a:p>
          <a:p>
            <a:r>
              <a:rPr lang="en-US"/>
              <a:t>Examining how the sun and shadows move across your property will help when selecting plants. You can see this in nature especially in the mountain areas by comparing plants on South and North slopes.</a:t>
            </a:r>
          </a:p>
          <a:p>
            <a:r>
              <a:rPr lang="en-US"/>
              <a:t>North facing slopes often have more Spruce, Fir and Aspen</a:t>
            </a:r>
          </a:p>
          <a:p>
            <a:r>
              <a:rPr lang="en-US"/>
              <a:t>South facing slopes might have Ponderosa Pines, Juniper or Chaparral</a:t>
            </a:r>
          </a:p>
          <a:p>
            <a:endParaRPr lang="en-US"/>
          </a:p>
          <a:p>
            <a:r>
              <a:rPr lang="en-US"/>
              <a:t>Tracking the sun across your property</a:t>
            </a:r>
          </a:p>
          <a:p>
            <a:r>
              <a:rPr lang="en-US"/>
              <a:t>South facing always the highest sun levels and driest soils</a:t>
            </a:r>
          </a:p>
          <a:p>
            <a:r>
              <a:rPr lang="en-US"/>
              <a:t>North facing is mostly shaded and soil holds moisture longer</a:t>
            </a:r>
          </a:p>
          <a:p>
            <a:r>
              <a:rPr lang="en-US"/>
              <a:t>Account for how trees and structures cast shade</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33</a:t>
            </a:fld>
            <a:endParaRPr lang="en-US"/>
          </a:p>
        </p:txBody>
      </p:sp>
    </p:spTree>
    <p:extLst>
      <p:ext uri="{BB962C8B-B14F-4D97-AF65-F5344CB8AC3E}">
        <p14:creationId xmlns:p14="http://schemas.microsoft.com/office/powerpoint/2010/main" val="4270445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Climate</a:t>
            </a:r>
          </a:p>
          <a:p>
            <a:r>
              <a:rPr lang="en-US"/>
              <a:t>Sunlight Levels</a:t>
            </a:r>
          </a:p>
          <a:p>
            <a:endParaRPr lang="en-US"/>
          </a:p>
          <a:p>
            <a:r>
              <a:rPr lang="en-US"/>
              <a:t>Suncalc.org</a:t>
            </a:r>
          </a:p>
          <a:p>
            <a:r>
              <a:rPr lang="en-US"/>
              <a:t>Tool that shows sunrise, sunset and the changing arc of the sun throughout the year</a:t>
            </a:r>
          </a:p>
          <a:p>
            <a:r>
              <a:rPr lang="en-US"/>
              <a:t>In Summer the sun is higher north and in Winter is further South</a:t>
            </a:r>
          </a:p>
        </p:txBody>
      </p:sp>
      <p:sp>
        <p:nvSpPr>
          <p:cNvPr id="4" name="Slide Number Placeholder 3"/>
          <p:cNvSpPr>
            <a:spLocks noGrp="1"/>
          </p:cNvSpPr>
          <p:nvPr>
            <p:ph type="sldNum" sz="quarter" idx="5"/>
          </p:nvPr>
        </p:nvSpPr>
        <p:spPr/>
        <p:txBody>
          <a:bodyPr/>
          <a:lstStyle/>
          <a:p>
            <a:fld id="{8F03DF02-40B5-4CA8-89BF-BED8B3DA465C}" type="slidenum">
              <a:rPr lang="en-US" smtClean="0"/>
              <a:t>34</a:t>
            </a:fld>
            <a:endParaRPr lang="en-US"/>
          </a:p>
        </p:txBody>
      </p:sp>
    </p:spTree>
    <p:extLst>
      <p:ext uri="{BB962C8B-B14F-4D97-AF65-F5344CB8AC3E}">
        <p14:creationId xmlns:p14="http://schemas.microsoft.com/office/powerpoint/2010/main" val="2436395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endParaRPr lang="en-US"/>
          </a:p>
          <a:p>
            <a:r>
              <a:rPr lang="en-US"/>
              <a:t>Soil Moisture Levels</a:t>
            </a:r>
          </a:p>
          <a:p>
            <a:r>
              <a:rPr lang="en-US"/>
              <a:t>Influenced by topography and influences plant communities</a:t>
            </a:r>
          </a:p>
          <a:p>
            <a:r>
              <a:rPr lang="en-US"/>
              <a:t>Photo shows riparian plant communities transitioning to upland plant communities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35</a:t>
            </a:fld>
            <a:endParaRPr lang="en-US"/>
          </a:p>
        </p:txBody>
      </p:sp>
    </p:spTree>
    <p:extLst>
      <p:ext uri="{BB962C8B-B14F-4D97-AF65-F5344CB8AC3E}">
        <p14:creationId xmlns:p14="http://schemas.microsoft.com/office/powerpoint/2010/main" val="3795527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Soil Moisture Levels</a:t>
            </a:r>
          </a:p>
          <a:p>
            <a:endParaRPr lang="en-US"/>
          </a:p>
          <a:p>
            <a:r>
              <a:rPr lang="en-US"/>
              <a:t>Diagram of different plant communities based on distance to streambed and water table</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36</a:t>
            </a:fld>
            <a:endParaRPr lang="en-US"/>
          </a:p>
        </p:txBody>
      </p:sp>
    </p:spTree>
    <p:extLst>
      <p:ext uri="{BB962C8B-B14F-4D97-AF65-F5344CB8AC3E}">
        <p14:creationId xmlns:p14="http://schemas.microsoft.com/office/powerpoint/2010/main" val="1065061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Soil Types</a:t>
            </a:r>
          </a:p>
        </p:txBody>
      </p:sp>
      <p:sp>
        <p:nvSpPr>
          <p:cNvPr id="4" name="Slide Number Placeholder 3"/>
          <p:cNvSpPr>
            <a:spLocks noGrp="1"/>
          </p:cNvSpPr>
          <p:nvPr>
            <p:ph type="sldNum" sz="quarter" idx="5"/>
          </p:nvPr>
        </p:nvSpPr>
        <p:spPr/>
        <p:txBody>
          <a:bodyPr/>
          <a:lstStyle/>
          <a:p>
            <a:fld id="{8F03DF02-40B5-4CA8-89BF-BED8B3DA465C}" type="slidenum">
              <a:rPr lang="en-US" smtClean="0"/>
              <a:t>37</a:t>
            </a:fld>
            <a:endParaRPr lang="en-US"/>
          </a:p>
        </p:txBody>
      </p:sp>
    </p:spTree>
    <p:extLst>
      <p:ext uri="{BB962C8B-B14F-4D97-AF65-F5344CB8AC3E}">
        <p14:creationId xmlns:p14="http://schemas.microsoft.com/office/powerpoint/2010/main" val="3170870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Soil Types</a:t>
            </a:r>
          </a:p>
          <a:p>
            <a:endParaRPr lang="en-US"/>
          </a:p>
          <a:p>
            <a:r>
              <a:rPr lang="en-US"/>
              <a:t>Soil Textures Pyramid</a:t>
            </a:r>
          </a:p>
          <a:p>
            <a:r>
              <a:rPr lang="en-US"/>
              <a:t>Sand: Large Particles/Fastest Drainage/Low Nutrients</a:t>
            </a:r>
          </a:p>
          <a:p>
            <a:r>
              <a:rPr lang="en-US"/>
              <a:t>Silt: Small Particles/Highest Nutrients/Good Drainage</a:t>
            </a:r>
          </a:p>
          <a:p>
            <a:r>
              <a:rPr lang="en-US"/>
              <a:t>Clay: Smallest Particles/Slowest Drainage/High Nutrients</a:t>
            </a:r>
          </a:p>
          <a:p>
            <a:r>
              <a:rPr lang="en-US"/>
              <a:t>Loam: Combination of Sand, Silt and Clay</a:t>
            </a:r>
          </a:p>
          <a:p>
            <a:endParaRPr lang="en-US"/>
          </a:p>
          <a:p>
            <a:r>
              <a:rPr lang="en-US"/>
              <a:t>Knowing exact percentages is not crucial but it’s good to have a general idea</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38</a:t>
            </a:fld>
            <a:endParaRPr lang="en-US"/>
          </a:p>
        </p:txBody>
      </p:sp>
    </p:spTree>
    <p:extLst>
      <p:ext uri="{BB962C8B-B14F-4D97-AF65-F5344CB8AC3E}">
        <p14:creationId xmlns:p14="http://schemas.microsoft.com/office/powerpoint/2010/main" val="1610415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Soil Types</a:t>
            </a:r>
          </a:p>
          <a:p>
            <a:endParaRPr lang="en-US"/>
          </a:p>
          <a:p>
            <a:r>
              <a:rPr lang="en-US"/>
              <a:t>Soil Textures</a:t>
            </a:r>
          </a:p>
          <a:p>
            <a:r>
              <a:rPr lang="en-US"/>
              <a:t>Drawing showing particle size differences in various soils</a:t>
            </a:r>
          </a:p>
        </p:txBody>
      </p:sp>
      <p:sp>
        <p:nvSpPr>
          <p:cNvPr id="4" name="Slide Number Placeholder 3"/>
          <p:cNvSpPr>
            <a:spLocks noGrp="1"/>
          </p:cNvSpPr>
          <p:nvPr>
            <p:ph type="sldNum" sz="quarter" idx="5"/>
          </p:nvPr>
        </p:nvSpPr>
        <p:spPr/>
        <p:txBody>
          <a:bodyPr/>
          <a:lstStyle/>
          <a:p>
            <a:fld id="{8F03DF02-40B5-4CA8-89BF-BED8B3DA465C}" type="slidenum">
              <a:rPr lang="en-US" smtClean="0"/>
              <a:t>39</a:t>
            </a:fld>
            <a:endParaRPr lang="en-US"/>
          </a:p>
        </p:txBody>
      </p:sp>
    </p:spTree>
    <p:extLst>
      <p:ext uri="{BB962C8B-B14F-4D97-AF65-F5344CB8AC3E}">
        <p14:creationId xmlns:p14="http://schemas.microsoft.com/office/powerpoint/2010/main" val="2611643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Erosion Control</a:t>
            </a:r>
          </a:p>
          <a:p>
            <a:endParaRPr lang="en-US"/>
          </a:p>
          <a:p>
            <a:r>
              <a:rPr lang="en-US"/>
              <a:t>US Forest Service Methods for Streambanks</a:t>
            </a:r>
          </a:p>
          <a:p>
            <a:r>
              <a:rPr lang="en-US"/>
              <a:t>Live Stakes</a:t>
            </a:r>
          </a:p>
          <a:p>
            <a:r>
              <a:rPr lang="en-US"/>
              <a:t>Live Fascine</a:t>
            </a:r>
          </a:p>
          <a:p>
            <a:r>
              <a:rPr lang="en-US"/>
              <a:t>Live Posts</a:t>
            </a:r>
          </a:p>
          <a:p>
            <a:r>
              <a:rPr lang="en-US"/>
              <a:t>Brush Layering</a:t>
            </a:r>
          </a:p>
        </p:txBody>
      </p:sp>
      <p:sp>
        <p:nvSpPr>
          <p:cNvPr id="4" name="Slide Number Placeholder 3"/>
          <p:cNvSpPr>
            <a:spLocks noGrp="1"/>
          </p:cNvSpPr>
          <p:nvPr>
            <p:ph type="sldNum" sz="quarter" idx="5"/>
          </p:nvPr>
        </p:nvSpPr>
        <p:spPr/>
        <p:txBody>
          <a:bodyPr/>
          <a:lstStyle/>
          <a:p>
            <a:fld id="{8F03DF02-40B5-4CA8-89BF-BED8B3DA465C}" type="slidenum">
              <a:rPr lang="en-US" smtClean="0"/>
              <a:t>4</a:t>
            </a:fld>
            <a:endParaRPr lang="en-US"/>
          </a:p>
        </p:txBody>
      </p:sp>
    </p:spTree>
    <p:extLst>
      <p:ext uri="{BB962C8B-B14F-4D97-AF65-F5344CB8AC3E}">
        <p14:creationId xmlns:p14="http://schemas.microsoft.com/office/powerpoint/2010/main" val="2199156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Soil Types</a:t>
            </a:r>
          </a:p>
          <a:p>
            <a:endParaRPr lang="en-US"/>
          </a:p>
          <a:p>
            <a:r>
              <a:rPr lang="en-US"/>
              <a:t>Soil Horizons</a:t>
            </a:r>
          </a:p>
          <a:p>
            <a:r>
              <a:rPr lang="en-US"/>
              <a:t>Typical depth of soil layers</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40</a:t>
            </a:fld>
            <a:endParaRPr lang="en-US"/>
          </a:p>
        </p:txBody>
      </p:sp>
    </p:spTree>
    <p:extLst>
      <p:ext uri="{BB962C8B-B14F-4D97-AF65-F5344CB8AC3E}">
        <p14:creationId xmlns:p14="http://schemas.microsoft.com/office/powerpoint/2010/main" val="1648949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endParaRPr lang="en-US"/>
          </a:p>
          <a:p>
            <a:r>
              <a:rPr lang="en-US"/>
              <a:t>Existing Plant Communities</a:t>
            </a:r>
          </a:p>
          <a:p>
            <a:r>
              <a:rPr lang="en-US"/>
              <a:t>Visit local open spaces to observe native plants in your area</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41</a:t>
            </a:fld>
            <a:endParaRPr lang="en-US"/>
          </a:p>
        </p:txBody>
      </p:sp>
    </p:spTree>
    <p:extLst>
      <p:ext uri="{BB962C8B-B14F-4D97-AF65-F5344CB8AC3E}">
        <p14:creationId xmlns:p14="http://schemas.microsoft.com/office/powerpoint/2010/main" val="2298138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Historic Range of the Prairie</a:t>
            </a:r>
          </a:p>
          <a:p>
            <a:r>
              <a:rPr lang="en-US"/>
              <a:t>Shows divisions between different prairie types</a:t>
            </a:r>
          </a:p>
          <a:p>
            <a:r>
              <a:rPr lang="en-US"/>
              <a:t>Different climate as you move East leads to taller grasses and different plant communities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42</a:t>
            </a:fld>
            <a:endParaRPr lang="en-US"/>
          </a:p>
        </p:txBody>
      </p:sp>
    </p:spTree>
    <p:extLst>
      <p:ext uri="{BB962C8B-B14F-4D97-AF65-F5344CB8AC3E}">
        <p14:creationId xmlns:p14="http://schemas.microsoft.com/office/powerpoint/2010/main" val="2320087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Plant Communities of Colorado Map</a:t>
            </a:r>
          </a:p>
          <a:p>
            <a:r>
              <a:rPr lang="en-US"/>
              <a:t>Pueblo is listed as Shortgrass Prairie</a:t>
            </a:r>
          </a:p>
          <a:p>
            <a:r>
              <a:rPr lang="en-US"/>
              <a:t>Other nearby Plant communities include Sandsage Prairie, Sagebrush and Pinyon-Juniper</a:t>
            </a:r>
          </a:p>
        </p:txBody>
      </p:sp>
      <p:sp>
        <p:nvSpPr>
          <p:cNvPr id="4" name="Slide Number Placeholder 3"/>
          <p:cNvSpPr>
            <a:spLocks noGrp="1"/>
          </p:cNvSpPr>
          <p:nvPr>
            <p:ph type="sldNum" sz="quarter" idx="5"/>
          </p:nvPr>
        </p:nvSpPr>
        <p:spPr/>
        <p:txBody>
          <a:bodyPr/>
          <a:lstStyle/>
          <a:p>
            <a:fld id="{8F03DF02-40B5-4CA8-89BF-BED8B3DA465C}" type="slidenum">
              <a:rPr lang="en-US" smtClean="0"/>
              <a:t>43</a:t>
            </a:fld>
            <a:endParaRPr lang="en-US"/>
          </a:p>
        </p:txBody>
      </p:sp>
    </p:spTree>
    <p:extLst>
      <p:ext uri="{BB962C8B-B14F-4D97-AF65-F5344CB8AC3E}">
        <p14:creationId xmlns:p14="http://schemas.microsoft.com/office/powerpoint/2010/main" val="2291977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Colorado’s Elevational Lifezones</a:t>
            </a:r>
          </a:p>
          <a:p>
            <a:r>
              <a:rPr lang="en-US"/>
              <a:t>Elevation influences plant communities due to climate and soil changes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44</a:t>
            </a:fld>
            <a:endParaRPr lang="en-US"/>
          </a:p>
        </p:txBody>
      </p:sp>
    </p:spTree>
    <p:extLst>
      <p:ext uri="{BB962C8B-B14F-4D97-AF65-F5344CB8AC3E}">
        <p14:creationId xmlns:p14="http://schemas.microsoft.com/office/powerpoint/2010/main" val="724519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Colorado’s Elevational Lifezones Diagram showing elevation ranges</a:t>
            </a:r>
          </a:p>
          <a:p>
            <a:r>
              <a:rPr lang="en-US"/>
              <a:t>Elevation influences plant communities</a:t>
            </a:r>
          </a:p>
        </p:txBody>
      </p:sp>
      <p:sp>
        <p:nvSpPr>
          <p:cNvPr id="4" name="Slide Number Placeholder 3"/>
          <p:cNvSpPr>
            <a:spLocks noGrp="1"/>
          </p:cNvSpPr>
          <p:nvPr>
            <p:ph type="sldNum" sz="quarter" idx="5"/>
          </p:nvPr>
        </p:nvSpPr>
        <p:spPr/>
        <p:txBody>
          <a:bodyPr/>
          <a:lstStyle/>
          <a:p>
            <a:fld id="{8F03DF02-40B5-4CA8-89BF-BED8B3DA465C}" type="slidenum">
              <a:rPr lang="en-US" smtClean="0"/>
              <a:t>45</a:t>
            </a:fld>
            <a:endParaRPr lang="en-US"/>
          </a:p>
        </p:txBody>
      </p:sp>
    </p:spTree>
    <p:extLst>
      <p:ext uri="{BB962C8B-B14F-4D97-AF65-F5344CB8AC3E}">
        <p14:creationId xmlns:p14="http://schemas.microsoft.com/office/powerpoint/2010/main" val="2249457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r>
              <a:rPr lang="en-US"/>
              <a:t>Ecoregions of North America (EPA)</a:t>
            </a:r>
          </a:p>
          <a:p>
            <a:endParaRPr lang="en-US"/>
          </a:p>
          <a:p>
            <a:r>
              <a:rPr lang="en-US"/>
              <a:t>North America has been divided into:</a:t>
            </a:r>
          </a:p>
          <a:p>
            <a:r>
              <a:rPr lang="en-US"/>
              <a:t>15 broad, level I ecological regions;</a:t>
            </a:r>
          </a:p>
          <a:p>
            <a:r>
              <a:rPr lang="en-US"/>
              <a:t>50 level II ecological regions intended to provide a more detailed description of the large ecological areas nested within the level I regions; and</a:t>
            </a:r>
          </a:p>
          <a:p>
            <a:r>
              <a:rPr lang="en-US"/>
              <a:t>182 Level III ecoregions, which are smaller ecological areas nested within level II regions.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46</a:t>
            </a:fld>
            <a:endParaRPr lang="en-US"/>
          </a:p>
        </p:txBody>
      </p:sp>
    </p:spTree>
    <p:extLst>
      <p:ext uri="{BB962C8B-B14F-4D97-AF65-F5344CB8AC3E}">
        <p14:creationId xmlns:p14="http://schemas.microsoft.com/office/powerpoint/2010/main" val="654186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Level 1 Ecoregions</a:t>
            </a:r>
          </a:p>
          <a:p>
            <a:r>
              <a:rPr lang="en-US"/>
              <a:t>Pueblo is listed as 9.0 – Great Plains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47</a:t>
            </a:fld>
            <a:endParaRPr lang="en-US"/>
          </a:p>
        </p:txBody>
      </p:sp>
    </p:spTree>
    <p:extLst>
      <p:ext uri="{BB962C8B-B14F-4D97-AF65-F5344CB8AC3E}">
        <p14:creationId xmlns:p14="http://schemas.microsoft.com/office/powerpoint/2010/main" val="28066689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Level 2 Ecoregions</a:t>
            </a:r>
          </a:p>
          <a:p>
            <a:r>
              <a:rPr lang="en-US"/>
              <a:t>Pueblo is listed as 9.4 – South-Central Semi-Arid Prairie</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48</a:t>
            </a:fld>
            <a:endParaRPr lang="en-US"/>
          </a:p>
        </p:txBody>
      </p:sp>
    </p:spTree>
    <p:extLst>
      <p:ext uri="{BB962C8B-B14F-4D97-AF65-F5344CB8AC3E}">
        <p14:creationId xmlns:p14="http://schemas.microsoft.com/office/powerpoint/2010/main" val="1810746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Level 3 Ecoregions</a:t>
            </a:r>
          </a:p>
          <a:p>
            <a:r>
              <a:rPr lang="en-US"/>
              <a:t>Pueblo is listed as 9.4.3 – Southwestern Tablelands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49</a:t>
            </a:fld>
            <a:endParaRPr lang="en-US"/>
          </a:p>
        </p:txBody>
      </p:sp>
    </p:spTree>
    <p:extLst>
      <p:ext uri="{BB962C8B-B14F-4D97-AF65-F5344CB8AC3E}">
        <p14:creationId xmlns:p14="http://schemas.microsoft.com/office/powerpoint/2010/main" val="417674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Less Soil Amendments</a:t>
            </a:r>
          </a:p>
          <a:p>
            <a:endParaRPr lang="en-US"/>
          </a:p>
          <a:p>
            <a:r>
              <a:rPr lang="en-US"/>
              <a:t>No need to amend soils or add fertilizers</a:t>
            </a:r>
          </a:p>
          <a:p>
            <a:r>
              <a:rPr lang="en-US"/>
              <a:t>Native plants evolved with these soils</a:t>
            </a:r>
          </a:p>
        </p:txBody>
      </p:sp>
      <p:sp>
        <p:nvSpPr>
          <p:cNvPr id="4" name="Slide Number Placeholder 3"/>
          <p:cNvSpPr>
            <a:spLocks noGrp="1"/>
          </p:cNvSpPr>
          <p:nvPr>
            <p:ph type="sldNum" sz="quarter" idx="5"/>
          </p:nvPr>
        </p:nvSpPr>
        <p:spPr/>
        <p:txBody>
          <a:bodyPr/>
          <a:lstStyle/>
          <a:p>
            <a:fld id="{8F03DF02-40B5-4CA8-89BF-BED8B3DA465C}" type="slidenum">
              <a:rPr lang="en-US" smtClean="0"/>
              <a:t>5</a:t>
            </a:fld>
            <a:endParaRPr lang="en-US"/>
          </a:p>
        </p:txBody>
      </p:sp>
    </p:spTree>
    <p:extLst>
      <p:ext uri="{BB962C8B-B14F-4D97-AF65-F5344CB8AC3E}">
        <p14:creationId xmlns:p14="http://schemas.microsoft.com/office/powerpoint/2010/main" val="2265971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Level 4 Ecoregions</a:t>
            </a:r>
          </a:p>
          <a:p>
            <a:r>
              <a:rPr lang="en-US"/>
              <a:t>Pueblo is listed as 26e – Piedmont Plains and Tablelands</a:t>
            </a:r>
          </a:p>
        </p:txBody>
      </p:sp>
      <p:sp>
        <p:nvSpPr>
          <p:cNvPr id="4" name="Slide Number Placeholder 3"/>
          <p:cNvSpPr>
            <a:spLocks noGrp="1"/>
          </p:cNvSpPr>
          <p:nvPr>
            <p:ph type="sldNum" sz="quarter" idx="5"/>
          </p:nvPr>
        </p:nvSpPr>
        <p:spPr/>
        <p:txBody>
          <a:bodyPr/>
          <a:lstStyle/>
          <a:p>
            <a:fld id="{8F03DF02-40B5-4CA8-89BF-BED8B3DA465C}" type="slidenum">
              <a:rPr lang="en-US" smtClean="0"/>
              <a:t>50</a:t>
            </a:fld>
            <a:endParaRPr lang="en-US"/>
          </a:p>
        </p:txBody>
      </p:sp>
    </p:spTree>
    <p:extLst>
      <p:ext uri="{BB962C8B-B14F-4D97-AF65-F5344CB8AC3E}">
        <p14:creationId xmlns:p14="http://schemas.microsoft.com/office/powerpoint/2010/main" val="2088386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r>
              <a:rPr lang="en-US"/>
              <a:t>Part 1 of 4</a:t>
            </a:r>
          </a:p>
          <a:p>
            <a:endParaRPr lang="en-US"/>
          </a:p>
          <a:p>
            <a:r>
              <a:rPr lang="en-US"/>
              <a:t>Where are we?</a:t>
            </a:r>
          </a:p>
          <a:p>
            <a:r>
              <a:rPr lang="en-US"/>
              <a:t>Level I: Great Plains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51</a:t>
            </a:fld>
            <a:endParaRPr lang="en-US"/>
          </a:p>
        </p:txBody>
      </p:sp>
    </p:spTree>
    <p:extLst>
      <p:ext uri="{BB962C8B-B14F-4D97-AF65-F5344CB8AC3E}">
        <p14:creationId xmlns:p14="http://schemas.microsoft.com/office/powerpoint/2010/main" val="2704529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r>
              <a:rPr lang="en-US"/>
              <a:t>Part 2 of 4</a:t>
            </a:r>
          </a:p>
          <a:p>
            <a:endParaRPr lang="en-US"/>
          </a:p>
          <a:p>
            <a:r>
              <a:rPr lang="en-US"/>
              <a:t>Where are we? </a:t>
            </a:r>
          </a:p>
          <a:p>
            <a:r>
              <a:rPr lang="en-US"/>
              <a:t>Level II: South Central Semi-Arid Prairies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52</a:t>
            </a:fld>
            <a:endParaRPr lang="en-US"/>
          </a:p>
        </p:txBody>
      </p:sp>
    </p:spTree>
    <p:extLst>
      <p:ext uri="{BB962C8B-B14F-4D97-AF65-F5344CB8AC3E}">
        <p14:creationId xmlns:p14="http://schemas.microsoft.com/office/powerpoint/2010/main" val="31670335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r>
              <a:rPr lang="en-US"/>
              <a:t>Part 3 of 4</a:t>
            </a:r>
          </a:p>
          <a:p>
            <a:endParaRPr lang="en-US"/>
          </a:p>
          <a:p>
            <a:r>
              <a:rPr lang="en-US"/>
              <a:t>Where are we? </a:t>
            </a:r>
          </a:p>
          <a:p>
            <a:r>
              <a:rPr lang="en-US"/>
              <a:t>Level III: Southwestern Tablelands</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53</a:t>
            </a:fld>
            <a:endParaRPr lang="en-US"/>
          </a:p>
        </p:txBody>
      </p:sp>
    </p:spTree>
    <p:extLst>
      <p:ext uri="{BB962C8B-B14F-4D97-AF65-F5344CB8AC3E}">
        <p14:creationId xmlns:p14="http://schemas.microsoft.com/office/powerpoint/2010/main" val="3034487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r>
              <a:rPr lang="en-US"/>
              <a:t>Part 4 of 4</a:t>
            </a:r>
          </a:p>
          <a:p>
            <a:endParaRPr lang="en-US"/>
          </a:p>
          <a:p>
            <a:r>
              <a:rPr lang="en-US"/>
              <a:t>Where are we?</a:t>
            </a:r>
          </a:p>
          <a:p>
            <a:r>
              <a:rPr lang="en-US"/>
              <a:t>Level IV: Piedmont Plains and Tablelands</a:t>
            </a:r>
          </a:p>
          <a:p>
            <a:r>
              <a:rPr lang="en-US"/>
              <a:t>The Piedmont Plains and Tablelands ecoregion is a vast area of irregular and dissected plains underlain by shale and sandstone. Precipitation varies from 10 to 16 inches, with the lowest amounts found along the Arkansas River between Pueblo and Las Animas. The shortgrass prairie contains buffalograss, blue grama, western wheatgrass, galleta, alkali sacaton, sand dropseed, sideoats grama, and yucca. Land use is mostly rangeland. Irrigated agriculture occurs along the Arkansas River, and dryland farming is found primarily in the north half of the region. </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54</a:t>
            </a:fld>
            <a:endParaRPr lang="en-US"/>
          </a:p>
        </p:txBody>
      </p:sp>
    </p:spTree>
    <p:extLst>
      <p:ext uri="{BB962C8B-B14F-4D97-AF65-F5344CB8AC3E}">
        <p14:creationId xmlns:p14="http://schemas.microsoft.com/office/powerpoint/2010/main" val="2580113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your property’s ecotype</a:t>
            </a:r>
          </a:p>
          <a:p>
            <a:r>
              <a:rPr lang="en-US"/>
              <a:t>Existing Plant Communities</a:t>
            </a:r>
          </a:p>
          <a:p>
            <a:endParaRPr lang="en-US"/>
          </a:p>
          <a:p>
            <a:r>
              <a:rPr lang="en-US"/>
              <a:t>Level 3 Ecoregions – Southwestern Tablelands Chart showing descriptions of all Level 4 subregions</a:t>
            </a:r>
          </a:p>
          <a:p>
            <a:r>
              <a:rPr lang="en-US"/>
              <a:t>You'll see level to gently rolling tablelands cut by shallow drainages and escarpments—a contrast to the flatter, more uniform areas of shortgrass prairie to the East.</a:t>
            </a:r>
          </a:p>
          <a:p>
            <a:r>
              <a:rPr lang="en-US"/>
              <a:t>The soils are often derived from shale and sandstone, with more clay content than the sandy soils east of here.</a:t>
            </a:r>
          </a:p>
          <a:p>
            <a:r>
              <a:rPr lang="en-US"/>
              <a:t>10-12 Inches of precipitation annually</a:t>
            </a:r>
          </a:p>
        </p:txBody>
      </p:sp>
      <p:sp>
        <p:nvSpPr>
          <p:cNvPr id="4" name="Slide Number Placeholder 3"/>
          <p:cNvSpPr>
            <a:spLocks noGrp="1"/>
          </p:cNvSpPr>
          <p:nvPr>
            <p:ph type="sldNum" sz="quarter" idx="5"/>
          </p:nvPr>
        </p:nvSpPr>
        <p:spPr/>
        <p:txBody>
          <a:bodyPr/>
          <a:lstStyle/>
          <a:p>
            <a:fld id="{8F03DF02-40B5-4CA8-89BF-BED8B3DA465C}" type="slidenum">
              <a:rPr lang="en-US" smtClean="0"/>
              <a:t>55</a:t>
            </a:fld>
            <a:endParaRPr lang="en-US"/>
          </a:p>
        </p:txBody>
      </p:sp>
    </p:spTree>
    <p:extLst>
      <p:ext uri="{BB962C8B-B14F-4D97-AF65-F5344CB8AC3E}">
        <p14:creationId xmlns:p14="http://schemas.microsoft.com/office/powerpoint/2010/main" val="4127478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endParaRPr lang="en-US"/>
          </a:p>
          <a:p>
            <a:r>
              <a:rPr lang="en-US"/>
              <a:t>Now that we understand our regions Climate, Soils and Existing Plant Communities we can work on the details</a:t>
            </a:r>
          </a:p>
          <a:p>
            <a:r>
              <a:rPr lang="en-US"/>
              <a:t>Using Ecoregion Specific Plant Lists</a:t>
            </a:r>
          </a:p>
          <a:p>
            <a:r>
              <a:rPr lang="en-US"/>
              <a:t>Landscape Diagrams</a:t>
            </a:r>
          </a:p>
          <a:p>
            <a:r>
              <a:rPr lang="en-US"/>
              <a:t>Planning Irrigation Using Water Zones</a:t>
            </a:r>
          </a:p>
          <a:p>
            <a:r>
              <a:rPr lang="en-US"/>
              <a:t>“Right Plant, Right Place”</a:t>
            </a:r>
          </a:p>
          <a:p>
            <a:endParaRPr lang="en-US"/>
          </a:p>
          <a:p>
            <a:r>
              <a:rPr lang="en-US"/>
              <a:t>Select a mix of plants with different bloom periods to keep the garden visually interesting. The more plant diversity the better.</a:t>
            </a:r>
          </a:p>
          <a:p>
            <a:r>
              <a:rPr lang="en-US"/>
              <a:t>Different definitions of “native” plants:</a:t>
            </a:r>
          </a:p>
          <a:p>
            <a:r>
              <a:rPr lang="en-US"/>
              <a:t>Continental Natives (May not be native to your specific region but from our continent)</a:t>
            </a:r>
          </a:p>
          <a:p>
            <a:r>
              <a:rPr lang="en-US"/>
              <a:t>State Natives (Native to your state BUT plants don’t follow geopolitical boundaries so it might be for a different ecotype)</a:t>
            </a:r>
          </a:p>
          <a:p>
            <a:r>
              <a:rPr lang="en-US"/>
              <a:t>Regional Natives (Natives to your local area)</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56</a:t>
            </a:fld>
            <a:endParaRPr lang="en-US"/>
          </a:p>
        </p:txBody>
      </p:sp>
    </p:spTree>
    <p:extLst>
      <p:ext uri="{BB962C8B-B14F-4D97-AF65-F5344CB8AC3E}">
        <p14:creationId xmlns:p14="http://schemas.microsoft.com/office/powerpoint/2010/main" val="468794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Using Ecoregion Specific Plant Lists</a:t>
            </a:r>
          </a:p>
          <a:p>
            <a:endParaRPr lang="en-US"/>
          </a:p>
          <a:p>
            <a:r>
              <a:rPr lang="en-US"/>
              <a:t>Native Plant Revegetation Guide for Colorado</a:t>
            </a:r>
          </a:p>
          <a:p>
            <a:r>
              <a:rPr lang="en-US"/>
              <a:t>Basic Shortgrass Prairie Plant List for Revegetation Projects</a:t>
            </a:r>
          </a:p>
          <a:p>
            <a:r>
              <a:rPr lang="en-US"/>
              <a:t>Great free resource created by the Colorado Natural Areas Program, Colorado State Parks and the Colorado Department of Natural Resources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57</a:t>
            </a:fld>
            <a:endParaRPr lang="en-US"/>
          </a:p>
        </p:txBody>
      </p:sp>
    </p:spTree>
    <p:extLst>
      <p:ext uri="{BB962C8B-B14F-4D97-AF65-F5344CB8AC3E}">
        <p14:creationId xmlns:p14="http://schemas.microsoft.com/office/powerpoint/2010/main" val="2626565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Using Ecoregion Specific Plant Lists</a:t>
            </a:r>
          </a:p>
          <a:p>
            <a:endParaRPr lang="en-US"/>
          </a:p>
          <a:p>
            <a:r>
              <a:rPr lang="en-US"/>
              <a:t>Plant lists provided by conservation organizations</a:t>
            </a:r>
          </a:p>
          <a:p>
            <a:r>
              <a:rPr lang="en-US"/>
              <a:t>Great lists provided by the National Wildlife Federation, Colorado Native Plant Society and the Xerces Society for Invertebrate Conservation</a:t>
            </a:r>
          </a:p>
          <a:p>
            <a:r>
              <a:rPr lang="en-US"/>
              <a:t>Often lists bloom time, water/sun/soil requirements and sometimes insect associations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58</a:t>
            </a:fld>
            <a:endParaRPr lang="en-US"/>
          </a:p>
        </p:txBody>
      </p:sp>
    </p:spTree>
    <p:extLst>
      <p:ext uri="{BB962C8B-B14F-4D97-AF65-F5344CB8AC3E}">
        <p14:creationId xmlns:p14="http://schemas.microsoft.com/office/powerpoint/2010/main" val="19008467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Using Ecoregion Specific Plant Lists</a:t>
            </a:r>
          </a:p>
          <a:p>
            <a:endParaRPr lang="en-US"/>
          </a:p>
          <a:p>
            <a:r>
              <a:rPr lang="en-US"/>
              <a:t>iNaturalist</a:t>
            </a:r>
          </a:p>
          <a:p>
            <a:r>
              <a:rPr lang="en-US"/>
              <a:t>Search by Place (Sorted by most observations) Pueblo County</a:t>
            </a:r>
          </a:p>
          <a:p>
            <a:r>
              <a:rPr lang="en-US"/>
              <a:t>Shows photos taken by users which is helpful</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59</a:t>
            </a:fld>
            <a:endParaRPr lang="en-US"/>
          </a:p>
        </p:txBody>
      </p:sp>
    </p:spTree>
    <p:extLst>
      <p:ext uri="{BB962C8B-B14F-4D97-AF65-F5344CB8AC3E}">
        <p14:creationId xmlns:p14="http://schemas.microsoft.com/office/powerpoint/2010/main" val="3894390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Less Maintenance</a:t>
            </a:r>
          </a:p>
          <a:p>
            <a:endParaRPr lang="en-US"/>
          </a:p>
          <a:p>
            <a:r>
              <a:rPr lang="en-US"/>
              <a:t>No mowing</a:t>
            </a:r>
          </a:p>
          <a:p>
            <a:r>
              <a:rPr lang="en-US"/>
              <a:t>No or less watering</a:t>
            </a:r>
          </a:p>
          <a:p>
            <a:r>
              <a:rPr lang="en-US"/>
              <a:t>Dense plantings block weeds effectively</a:t>
            </a:r>
          </a:p>
        </p:txBody>
      </p:sp>
      <p:sp>
        <p:nvSpPr>
          <p:cNvPr id="4" name="Slide Number Placeholder 3"/>
          <p:cNvSpPr>
            <a:spLocks noGrp="1"/>
          </p:cNvSpPr>
          <p:nvPr>
            <p:ph type="sldNum" sz="quarter" idx="5"/>
          </p:nvPr>
        </p:nvSpPr>
        <p:spPr/>
        <p:txBody>
          <a:bodyPr/>
          <a:lstStyle/>
          <a:p>
            <a:fld id="{8F03DF02-40B5-4CA8-89BF-BED8B3DA465C}" type="slidenum">
              <a:rPr lang="en-US" smtClean="0"/>
              <a:t>6</a:t>
            </a:fld>
            <a:endParaRPr lang="en-US"/>
          </a:p>
        </p:txBody>
      </p:sp>
    </p:spTree>
    <p:extLst>
      <p:ext uri="{BB962C8B-B14F-4D97-AF65-F5344CB8AC3E}">
        <p14:creationId xmlns:p14="http://schemas.microsoft.com/office/powerpoint/2010/main" val="977760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Using Ecoregion Specific Plant Lists</a:t>
            </a:r>
          </a:p>
          <a:p>
            <a:endParaRPr lang="en-US"/>
          </a:p>
          <a:p>
            <a:r>
              <a:rPr lang="en-US"/>
              <a:t>iNaturalist </a:t>
            </a:r>
          </a:p>
          <a:p>
            <a:r>
              <a:rPr lang="en-US"/>
              <a:t>Search areas by shape for higher accuracy</a:t>
            </a:r>
          </a:p>
          <a:p>
            <a:r>
              <a:rPr lang="en-US"/>
              <a:t>Helpful due to microclimates</a:t>
            </a:r>
          </a:p>
          <a:p>
            <a:endParaRPr lang="en-US"/>
          </a:p>
          <a:p>
            <a:r>
              <a:rPr lang="en-US"/>
              <a:t>iNaturalist is also helpful for identifying plants you are not familiar with by submitting photos</a:t>
            </a:r>
          </a:p>
        </p:txBody>
      </p:sp>
      <p:sp>
        <p:nvSpPr>
          <p:cNvPr id="4" name="Slide Number Placeholder 3"/>
          <p:cNvSpPr>
            <a:spLocks noGrp="1"/>
          </p:cNvSpPr>
          <p:nvPr>
            <p:ph type="sldNum" sz="quarter" idx="5"/>
          </p:nvPr>
        </p:nvSpPr>
        <p:spPr/>
        <p:txBody>
          <a:bodyPr/>
          <a:lstStyle/>
          <a:p>
            <a:fld id="{8F03DF02-40B5-4CA8-89BF-BED8B3DA465C}" type="slidenum">
              <a:rPr lang="en-US" smtClean="0"/>
              <a:t>60</a:t>
            </a:fld>
            <a:endParaRPr lang="en-US"/>
          </a:p>
        </p:txBody>
      </p:sp>
    </p:spTree>
    <p:extLst>
      <p:ext uri="{BB962C8B-B14F-4D97-AF65-F5344CB8AC3E}">
        <p14:creationId xmlns:p14="http://schemas.microsoft.com/office/powerpoint/2010/main" val="2033235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Using Ecoregion Specific Plant Lists</a:t>
            </a:r>
          </a:p>
          <a:p>
            <a:endParaRPr lang="en-US"/>
          </a:p>
          <a:p>
            <a:r>
              <a:rPr lang="en-US"/>
              <a:t>BONAP  (Biota of North America Program)</a:t>
            </a:r>
          </a:p>
          <a:p>
            <a:r>
              <a:rPr lang="en-US"/>
              <a:t>Native Range maps by genus and species (Penstemon used as example)</a:t>
            </a:r>
          </a:p>
          <a:p>
            <a:r>
              <a:rPr lang="en-US"/>
              <a:t>Useful for finding native species when you know the genus</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61</a:t>
            </a:fld>
            <a:endParaRPr lang="en-US"/>
          </a:p>
        </p:txBody>
      </p:sp>
    </p:spTree>
    <p:extLst>
      <p:ext uri="{BB962C8B-B14F-4D97-AF65-F5344CB8AC3E}">
        <p14:creationId xmlns:p14="http://schemas.microsoft.com/office/powerpoint/2010/main" val="2443867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Planning a garden with water zones</a:t>
            </a:r>
          </a:p>
          <a:p>
            <a:endParaRPr lang="en-US"/>
          </a:p>
          <a:p>
            <a:r>
              <a:rPr lang="en-US"/>
              <a:t>Now that we have plant lists that are applicable to us we will need to start working on plant placement. Plants have different water and sun requirements so we will want to place them with other plants with similar needs.</a:t>
            </a:r>
          </a:p>
        </p:txBody>
      </p:sp>
      <p:sp>
        <p:nvSpPr>
          <p:cNvPr id="4" name="Slide Number Placeholder 3"/>
          <p:cNvSpPr>
            <a:spLocks noGrp="1"/>
          </p:cNvSpPr>
          <p:nvPr>
            <p:ph type="sldNum" sz="quarter" idx="5"/>
          </p:nvPr>
        </p:nvSpPr>
        <p:spPr/>
        <p:txBody>
          <a:bodyPr/>
          <a:lstStyle/>
          <a:p>
            <a:fld id="{8F03DF02-40B5-4CA8-89BF-BED8B3DA465C}" type="slidenum">
              <a:rPr lang="en-US" smtClean="0"/>
              <a:t>62</a:t>
            </a:fld>
            <a:endParaRPr lang="en-US"/>
          </a:p>
        </p:txBody>
      </p:sp>
    </p:spTree>
    <p:extLst>
      <p:ext uri="{BB962C8B-B14F-4D97-AF65-F5344CB8AC3E}">
        <p14:creationId xmlns:p14="http://schemas.microsoft.com/office/powerpoint/2010/main" val="35314821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Planning a garden with water zones</a:t>
            </a:r>
          </a:p>
          <a:p>
            <a:endParaRPr lang="en-US"/>
          </a:p>
          <a:p>
            <a:r>
              <a:rPr lang="en-US"/>
              <a:t>A common gardening mistake is not placing plants with other plants that have similar water needs. Placing a plant with high water needs amongst plants with low water needs leads to more work and unhealthy plants.</a:t>
            </a:r>
          </a:p>
          <a:p>
            <a:endParaRPr lang="en-US"/>
          </a:p>
          <a:p>
            <a:r>
              <a:rPr lang="en-US"/>
              <a:t>High Water </a:t>
            </a:r>
          </a:p>
          <a:p>
            <a:r>
              <a:rPr lang="en-US"/>
              <a:t>Mesic Zone</a:t>
            </a:r>
          </a:p>
          <a:p>
            <a:r>
              <a:rPr lang="en-US"/>
              <a:t>Moderate Water</a:t>
            </a:r>
          </a:p>
          <a:p>
            <a:r>
              <a:rPr lang="en-US"/>
              <a:t>Transition Zone</a:t>
            </a:r>
          </a:p>
          <a:p>
            <a:r>
              <a:rPr lang="en-US"/>
              <a:t>Low Water</a:t>
            </a:r>
          </a:p>
          <a:p>
            <a:r>
              <a:rPr lang="en-US"/>
              <a:t>Xeric Zone</a:t>
            </a:r>
          </a:p>
          <a:p>
            <a:r>
              <a:rPr lang="en-US"/>
              <a:t>Very Low Water</a:t>
            </a:r>
          </a:p>
          <a:p>
            <a:r>
              <a:rPr lang="en-US"/>
              <a:t>Very Xeric Zone</a:t>
            </a:r>
          </a:p>
          <a:p>
            <a:r>
              <a:rPr lang="en-US"/>
              <a:t>No Water</a:t>
            </a:r>
          </a:p>
          <a:p>
            <a:r>
              <a:rPr lang="en-US"/>
              <a:t>Can survive on natural precipitation alone</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63</a:t>
            </a:fld>
            <a:endParaRPr lang="en-US"/>
          </a:p>
        </p:txBody>
      </p:sp>
    </p:spTree>
    <p:extLst>
      <p:ext uri="{BB962C8B-B14F-4D97-AF65-F5344CB8AC3E}">
        <p14:creationId xmlns:p14="http://schemas.microsoft.com/office/powerpoint/2010/main" val="300388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Planning a garden with water zones</a:t>
            </a:r>
          </a:p>
          <a:p>
            <a:endParaRPr lang="en-US"/>
          </a:p>
          <a:p>
            <a:r>
              <a:rPr lang="en-US"/>
              <a:t>Place High Water Zones closest to the house and Low Water furthest out</a:t>
            </a:r>
          </a:p>
          <a:p>
            <a:r>
              <a:rPr lang="en-US"/>
              <a:t>If using an irrigation timer these should be different zones with different times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64</a:t>
            </a:fld>
            <a:endParaRPr lang="en-US"/>
          </a:p>
        </p:txBody>
      </p:sp>
    </p:spTree>
    <p:extLst>
      <p:ext uri="{BB962C8B-B14F-4D97-AF65-F5344CB8AC3E}">
        <p14:creationId xmlns:p14="http://schemas.microsoft.com/office/powerpoint/2010/main" val="9233862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Mulch</a:t>
            </a:r>
          </a:p>
          <a:p>
            <a:endParaRPr lang="en-US"/>
          </a:p>
          <a:p>
            <a:r>
              <a:rPr lang="en-US"/>
              <a:t>Purposes of mulch: retaining moisture, weed suppression, erosion control.</a:t>
            </a:r>
          </a:p>
          <a:p>
            <a:r>
              <a:rPr lang="en-US"/>
              <a:t>Rock mulch is a better choice for our native plants.</a:t>
            </a:r>
          </a:p>
          <a:p>
            <a:r>
              <a:rPr lang="en-US"/>
              <a:t>Prairie plants are not adapted to the presence of woody debris, and wood mulch can disrupt the natural ecosystem</a:t>
            </a:r>
          </a:p>
          <a:p>
            <a:r>
              <a:rPr lang="en-US"/>
              <a:t>Wood mulch can reduce water infiltration and decomposition can steal nitrogen temporarily</a:t>
            </a:r>
          </a:p>
          <a:p>
            <a:r>
              <a:rPr lang="en-US"/>
              <a:t>Works best in mesic (more water) areas with woodland plants </a:t>
            </a:r>
          </a:p>
        </p:txBody>
      </p:sp>
      <p:sp>
        <p:nvSpPr>
          <p:cNvPr id="4" name="Slide Number Placeholder 3"/>
          <p:cNvSpPr>
            <a:spLocks noGrp="1"/>
          </p:cNvSpPr>
          <p:nvPr>
            <p:ph type="sldNum" sz="quarter" idx="5"/>
          </p:nvPr>
        </p:nvSpPr>
        <p:spPr/>
        <p:txBody>
          <a:bodyPr/>
          <a:lstStyle/>
          <a:p>
            <a:fld id="{8F03DF02-40B5-4CA8-89BF-BED8B3DA465C}" type="slidenum">
              <a:rPr lang="en-US" smtClean="0"/>
              <a:t>65</a:t>
            </a:fld>
            <a:endParaRPr lang="en-US"/>
          </a:p>
        </p:txBody>
      </p:sp>
    </p:spTree>
    <p:extLst>
      <p:ext uri="{BB962C8B-B14F-4D97-AF65-F5344CB8AC3E}">
        <p14:creationId xmlns:p14="http://schemas.microsoft.com/office/powerpoint/2010/main" val="11867711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Mulch</a:t>
            </a:r>
          </a:p>
          <a:p>
            <a:endParaRPr lang="en-US"/>
          </a:p>
          <a:p>
            <a:r>
              <a:rPr lang="en-US"/>
              <a:t>Rock Mulch</a:t>
            </a:r>
          </a:p>
          <a:p>
            <a:r>
              <a:rPr lang="en-US"/>
              <a:t>Charts and Graphs from research studies showing how gravel mulches retain more water in the soil</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66</a:t>
            </a:fld>
            <a:endParaRPr lang="en-US"/>
          </a:p>
        </p:txBody>
      </p:sp>
    </p:spTree>
    <p:extLst>
      <p:ext uri="{BB962C8B-B14F-4D97-AF65-F5344CB8AC3E}">
        <p14:creationId xmlns:p14="http://schemas.microsoft.com/office/powerpoint/2010/main" val="4216955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Mulch</a:t>
            </a:r>
          </a:p>
          <a:p>
            <a:endParaRPr lang="en-US"/>
          </a:p>
          <a:p>
            <a:r>
              <a:rPr lang="en-US"/>
              <a:t>Breeze</a:t>
            </a:r>
          </a:p>
          <a:p>
            <a:r>
              <a:rPr lang="en-US"/>
              <a:t>Breeze, also known as crusher fines is a finely crushed gravel, ideal for native plants because it doesn't absorb water like organic mulches. Instead, it allows rainwater to pass through easily to the soil below, helping plants get the moisture they need. It also reduces evaporation, suppresses weeds, and insulates the soil against temperature extremes. Durable and low-maintenance, breeze provides a clean, natural appearance that fits well with drought-tolerant landscapes.</a:t>
            </a:r>
          </a:p>
          <a:p>
            <a:r>
              <a:rPr lang="en-US"/>
              <a:t>Better Soil Contact: Breeze compacts slightly and settles into a stable layer, making better contact with the soil and reducing air gaps that can lead to weed growth. Pea gravel tends to roll around and shift, making it less effective at weed suppression and moisture retention.</a:t>
            </a:r>
          </a:p>
          <a:p>
            <a:r>
              <a:rPr lang="en-US"/>
              <a:t>Stays in Place: Breeze’s fine texture helps it lock together, so it’s less likely to wash or blow away. Pea gravel is round and loose, so it moves more easily in wind or heavy rain.</a:t>
            </a:r>
          </a:p>
          <a:p>
            <a:r>
              <a:rPr lang="en-US"/>
              <a:t>Improved Water Infiltration: While both are permeable, breeze creates a thin crust that still allows water through while slowing evaporation. Pea gravel can allow water to run between the stones without moistening the top layer of soil effectively.</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67</a:t>
            </a:fld>
            <a:endParaRPr lang="en-US"/>
          </a:p>
        </p:txBody>
      </p:sp>
    </p:spTree>
    <p:extLst>
      <p:ext uri="{BB962C8B-B14F-4D97-AF65-F5344CB8AC3E}">
        <p14:creationId xmlns:p14="http://schemas.microsoft.com/office/powerpoint/2010/main" val="21505809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Mulch</a:t>
            </a:r>
          </a:p>
          <a:p>
            <a:endParaRPr lang="en-US"/>
          </a:p>
          <a:p>
            <a:r>
              <a:rPr lang="en-US"/>
              <a:t>Green Mulch – By planting densely you can create a living mulch that provides all the benefits of traditional mulch</a:t>
            </a:r>
          </a:p>
        </p:txBody>
      </p:sp>
      <p:sp>
        <p:nvSpPr>
          <p:cNvPr id="4" name="Slide Number Placeholder 3"/>
          <p:cNvSpPr>
            <a:spLocks noGrp="1"/>
          </p:cNvSpPr>
          <p:nvPr>
            <p:ph type="sldNum" sz="quarter" idx="5"/>
          </p:nvPr>
        </p:nvSpPr>
        <p:spPr/>
        <p:txBody>
          <a:bodyPr/>
          <a:lstStyle/>
          <a:p>
            <a:fld id="{8F03DF02-40B5-4CA8-89BF-BED8B3DA465C}" type="slidenum">
              <a:rPr lang="en-US" smtClean="0"/>
              <a:t>68</a:t>
            </a:fld>
            <a:endParaRPr lang="en-US"/>
          </a:p>
        </p:txBody>
      </p:sp>
    </p:spTree>
    <p:extLst>
      <p:ext uri="{BB962C8B-B14F-4D97-AF65-F5344CB8AC3E}">
        <p14:creationId xmlns:p14="http://schemas.microsoft.com/office/powerpoint/2010/main" val="2610755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Landscape Diagrams</a:t>
            </a:r>
          </a:p>
          <a:p>
            <a:endParaRPr lang="en-US"/>
          </a:p>
          <a:p>
            <a:r>
              <a:rPr lang="en-US"/>
              <a:t>Very useful especially when working with nursery transplants</a:t>
            </a:r>
          </a:p>
          <a:p>
            <a:r>
              <a:rPr lang="en-US"/>
              <a:t>Helps visualize a plan</a:t>
            </a:r>
          </a:p>
        </p:txBody>
      </p:sp>
      <p:sp>
        <p:nvSpPr>
          <p:cNvPr id="4" name="Slide Number Placeholder 3"/>
          <p:cNvSpPr>
            <a:spLocks noGrp="1"/>
          </p:cNvSpPr>
          <p:nvPr>
            <p:ph type="sldNum" sz="quarter" idx="5"/>
          </p:nvPr>
        </p:nvSpPr>
        <p:spPr/>
        <p:txBody>
          <a:bodyPr/>
          <a:lstStyle/>
          <a:p>
            <a:fld id="{8F03DF02-40B5-4CA8-89BF-BED8B3DA465C}" type="slidenum">
              <a:rPr lang="en-US" smtClean="0"/>
              <a:t>69</a:t>
            </a:fld>
            <a:endParaRPr lang="en-US"/>
          </a:p>
        </p:txBody>
      </p:sp>
    </p:spTree>
    <p:extLst>
      <p:ext uri="{BB962C8B-B14F-4D97-AF65-F5344CB8AC3E}">
        <p14:creationId xmlns:p14="http://schemas.microsoft.com/office/powerpoint/2010/main" val="402401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Creating habitat</a:t>
            </a:r>
          </a:p>
          <a:p>
            <a:endParaRPr lang="en-US"/>
          </a:p>
          <a:p>
            <a:r>
              <a:rPr lang="en-US"/>
              <a:t>Planting native plants helps create vital habitat by providing food, shelter, and breeding space for local wildlife. These plants have evolved alongside native insects, birds, and animals, supporting complex ecological relationships that non-native ornamentals cannot. </a:t>
            </a:r>
          </a:p>
          <a:p>
            <a:endParaRPr lang="en-US"/>
          </a:p>
          <a:p>
            <a:r>
              <a:rPr lang="en-US"/>
              <a:t>By choosing natives, we can turn our yards into thriving ecosystems that support pollinators, songbirds, and other essential species.</a:t>
            </a:r>
          </a:p>
          <a:p>
            <a:r>
              <a:rPr lang="en-US"/>
              <a:t>To truly embrace this change, we must rethink what a garden is for—and what it means to be beautiful. Instead of manicured lawns and exotic blooms, imagine vibrant patches of wildflowers buzzing with bees, seedheads feeding birds, and the subtle, seasonal rhythm of a living landscape. A garden can be more than decoration—it can be part of something larger.</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7</a:t>
            </a:fld>
            <a:endParaRPr lang="en-US"/>
          </a:p>
        </p:txBody>
      </p:sp>
    </p:spTree>
    <p:extLst>
      <p:ext uri="{BB962C8B-B14F-4D97-AF65-F5344CB8AC3E}">
        <p14:creationId xmlns:p14="http://schemas.microsoft.com/office/powerpoint/2010/main" val="17110491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Landscape Diagrams</a:t>
            </a:r>
          </a:p>
          <a:p>
            <a:endParaRPr lang="en-US"/>
          </a:p>
          <a:p>
            <a:r>
              <a:rPr lang="en-US"/>
              <a:t>Free Example by Lauren Springer Ogden for Plant Select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70</a:t>
            </a:fld>
            <a:endParaRPr lang="en-US"/>
          </a:p>
        </p:txBody>
      </p:sp>
    </p:spTree>
    <p:extLst>
      <p:ext uri="{BB962C8B-B14F-4D97-AF65-F5344CB8AC3E}">
        <p14:creationId xmlns:p14="http://schemas.microsoft.com/office/powerpoint/2010/main" val="33748418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Landscape Diagrams</a:t>
            </a:r>
          </a:p>
          <a:p>
            <a:endParaRPr lang="en-US"/>
          </a:p>
          <a:p>
            <a:r>
              <a:rPr lang="en-US"/>
              <a:t>Matrix Planning</a:t>
            </a:r>
          </a:p>
          <a:p>
            <a:r>
              <a:rPr lang="en-US"/>
              <a:t>Primary Plants – Visually dominant plants (Desert Princes Plume, Penstemon, etc)</a:t>
            </a:r>
          </a:p>
          <a:p>
            <a:r>
              <a:rPr lang="en-US"/>
              <a:t>Matrix Plants – Foundational structure plants/groundcover (Native Grasses)</a:t>
            </a:r>
          </a:p>
          <a:p>
            <a:r>
              <a:rPr lang="en-US"/>
              <a:t>Scatter Plants – Enhance the naturalistic look of a design (Rabbitbrush, Saltbush, Yucca, etc)</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71</a:t>
            </a:fld>
            <a:endParaRPr lang="en-US"/>
          </a:p>
        </p:txBody>
      </p:sp>
    </p:spTree>
    <p:extLst>
      <p:ext uri="{BB962C8B-B14F-4D97-AF65-F5344CB8AC3E}">
        <p14:creationId xmlns:p14="http://schemas.microsoft.com/office/powerpoint/2010/main" val="2383886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Drawing a Landscape Diagram</a:t>
            </a:r>
          </a:p>
          <a:p>
            <a:endParaRPr lang="en-US"/>
          </a:p>
          <a:p>
            <a:r>
              <a:rPr lang="en-US"/>
              <a:t>Layered Planning</a:t>
            </a:r>
          </a:p>
          <a:p>
            <a:r>
              <a:rPr lang="en-US"/>
              <a:t>Design Layer – Structural Plants</a:t>
            </a:r>
          </a:p>
          <a:p>
            <a:r>
              <a:rPr lang="en-US"/>
              <a:t>Design Layer – Seasonal interest plants</a:t>
            </a:r>
          </a:p>
          <a:p>
            <a:r>
              <a:rPr lang="en-US"/>
              <a:t>Functional Layer – Living mulch</a:t>
            </a:r>
          </a:p>
        </p:txBody>
      </p:sp>
      <p:sp>
        <p:nvSpPr>
          <p:cNvPr id="4" name="Slide Number Placeholder 3"/>
          <p:cNvSpPr>
            <a:spLocks noGrp="1"/>
          </p:cNvSpPr>
          <p:nvPr>
            <p:ph type="sldNum" sz="quarter" idx="5"/>
          </p:nvPr>
        </p:nvSpPr>
        <p:spPr/>
        <p:txBody>
          <a:bodyPr/>
          <a:lstStyle/>
          <a:p>
            <a:fld id="{8F03DF02-40B5-4CA8-89BF-BED8B3DA465C}" type="slidenum">
              <a:rPr lang="en-US" smtClean="0"/>
              <a:t>72</a:t>
            </a:fld>
            <a:endParaRPr lang="en-US"/>
          </a:p>
        </p:txBody>
      </p:sp>
    </p:spTree>
    <p:extLst>
      <p:ext uri="{BB962C8B-B14F-4D97-AF65-F5344CB8AC3E}">
        <p14:creationId xmlns:p14="http://schemas.microsoft.com/office/powerpoint/2010/main" val="7018163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Drawing a Landscape Diagram</a:t>
            </a:r>
          </a:p>
          <a:p>
            <a:endParaRPr lang="en-US"/>
          </a:p>
          <a:p>
            <a:r>
              <a:rPr lang="en-US"/>
              <a:t>Using graph paper to draw to scale</a:t>
            </a:r>
          </a:p>
          <a:p>
            <a:r>
              <a:rPr lang="en-US"/>
              <a:t>In this example each square is 5 square feet</a:t>
            </a:r>
          </a:p>
          <a:p>
            <a:r>
              <a:rPr lang="en-US"/>
              <a:t>Using Google Earth to measure garden perimeters for square footage</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73</a:t>
            </a:fld>
            <a:endParaRPr lang="en-US"/>
          </a:p>
        </p:txBody>
      </p:sp>
    </p:spTree>
    <p:extLst>
      <p:ext uri="{BB962C8B-B14F-4D97-AF65-F5344CB8AC3E}">
        <p14:creationId xmlns:p14="http://schemas.microsoft.com/office/powerpoint/2010/main" val="19108090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Native Garden Expectations</a:t>
            </a:r>
          </a:p>
          <a:p>
            <a:endParaRPr lang="en-US"/>
          </a:p>
          <a:p>
            <a:r>
              <a:rPr lang="en-US"/>
              <a:t>Wilder look compared to traditional gardens (Gardening for the ecosystem vs Gardening for aesthetics alone)</a:t>
            </a:r>
          </a:p>
          <a:p>
            <a:r>
              <a:rPr lang="en-US"/>
              <a:t>Embrace the ever-changing chaos</a:t>
            </a:r>
          </a:p>
          <a:p>
            <a:r>
              <a:rPr lang="en-US"/>
              <a:t>Plants will die and other plants will take their place</a:t>
            </a:r>
          </a:p>
          <a:p>
            <a:r>
              <a:rPr lang="en-US"/>
              <a:t>Annuals reseed and spread to new locations</a:t>
            </a:r>
          </a:p>
          <a:p>
            <a:r>
              <a:rPr lang="en-US"/>
              <a:t>Rhizomatous plants create colonies</a:t>
            </a:r>
          </a:p>
          <a:p>
            <a:r>
              <a:rPr lang="en-US"/>
              <a:t>Timeframes (it takes years)</a:t>
            </a:r>
          </a:p>
        </p:txBody>
      </p:sp>
      <p:sp>
        <p:nvSpPr>
          <p:cNvPr id="4" name="Slide Number Placeholder 3"/>
          <p:cNvSpPr>
            <a:spLocks noGrp="1"/>
          </p:cNvSpPr>
          <p:nvPr>
            <p:ph type="sldNum" sz="quarter" idx="5"/>
          </p:nvPr>
        </p:nvSpPr>
        <p:spPr/>
        <p:txBody>
          <a:bodyPr/>
          <a:lstStyle/>
          <a:p>
            <a:fld id="{8F03DF02-40B5-4CA8-89BF-BED8B3DA465C}" type="slidenum">
              <a:rPr lang="en-US" smtClean="0"/>
              <a:t>74</a:t>
            </a:fld>
            <a:endParaRPr lang="en-US"/>
          </a:p>
        </p:txBody>
      </p:sp>
    </p:spTree>
    <p:extLst>
      <p:ext uri="{BB962C8B-B14F-4D97-AF65-F5344CB8AC3E}">
        <p14:creationId xmlns:p14="http://schemas.microsoft.com/office/powerpoint/2010/main" val="19800624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Native Garden Expectations</a:t>
            </a:r>
          </a:p>
          <a:p>
            <a:endParaRPr lang="en-US"/>
          </a:p>
          <a:p>
            <a:r>
              <a:rPr lang="en-US"/>
              <a:t>Turf Removal</a:t>
            </a:r>
          </a:p>
        </p:txBody>
      </p:sp>
      <p:sp>
        <p:nvSpPr>
          <p:cNvPr id="4" name="Slide Number Placeholder 3"/>
          <p:cNvSpPr>
            <a:spLocks noGrp="1"/>
          </p:cNvSpPr>
          <p:nvPr>
            <p:ph type="sldNum" sz="quarter" idx="5"/>
          </p:nvPr>
        </p:nvSpPr>
        <p:spPr/>
        <p:txBody>
          <a:bodyPr/>
          <a:lstStyle/>
          <a:p>
            <a:fld id="{8F03DF02-40B5-4CA8-89BF-BED8B3DA465C}" type="slidenum">
              <a:rPr lang="en-US" smtClean="0"/>
              <a:t>75</a:t>
            </a:fld>
            <a:endParaRPr lang="en-US"/>
          </a:p>
        </p:txBody>
      </p:sp>
    </p:spTree>
    <p:extLst>
      <p:ext uri="{BB962C8B-B14F-4D97-AF65-F5344CB8AC3E}">
        <p14:creationId xmlns:p14="http://schemas.microsoft.com/office/powerpoint/2010/main" val="12661011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Native Garden Expectations</a:t>
            </a:r>
          </a:p>
          <a:p>
            <a:endParaRPr lang="en-US"/>
          </a:p>
          <a:p>
            <a:r>
              <a:rPr lang="en-US"/>
              <a:t>First Spring after seeding vs Second Spring</a:t>
            </a:r>
          </a:p>
          <a:p>
            <a:r>
              <a:rPr lang="en-US"/>
              <a:t>First year is always slow as new plants establish themselves. Use annuals to provide cover and prevent erosion</a:t>
            </a:r>
          </a:p>
          <a:p>
            <a:r>
              <a:rPr lang="en-US"/>
              <a:t>2nd year the matrix plants (native grasses) have filled in and perennials will mature and likely bloom</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76</a:t>
            </a:fld>
            <a:endParaRPr lang="en-US"/>
          </a:p>
        </p:txBody>
      </p:sp>
    </p:spTree>
    <p:extLst>
      <p:ext uri="{BB962C8B-B14F-4D97-AF65-F5344CB8AC3E}">
        <p14:creationId xmlns:p14="http://schemas.microsoft.com/office/powerpoint/2010/main" val="3350970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Native Garden Expectations</a:t>
            </a:r>
          </a:p>
          <a:p>
            <a:endParaRPr lang="en-US"/>
          </a:p>
          <a:p>
            <a:r>
              <a:rPr lang="en-US"/>
              <a:t>First Spring after seeding vs Second Spring</a:t>
            </a:r>
          </a:p>
          <a:p>
            <a:r>
              <a:rPr lang="en-US"/>
              <a:t>Late Spring, showing fill in</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77</a:t>
            </a:fld>
            <a:endParaRPr lang="en-US"/>
          </a:p>
        </p:txBody>
      </p:sp>
    </p:spTree>
    <p:extLst>
      <p:ext uri="{BB962C8B-B14F-4D97-AF65-F5344CB8AC3E}">
        <p14:creationId xmlns:p14="http://schemas.microsoft.com/office/powerpoint/2010/main" val="1484429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Landscape Planning</a:t>
            </a:r>
          </a:p>
          <a:p>
            <a:r>
              <a:rPr lang="en-US"/>
              <a:t>Native Garden Expectations</a:t>
            </a:r>
          </a:p>
          <a:p>
            <a:endParaRPr lang="en-US"/>
          </a:p>
          <a:p>
            <a:r>
              <a:rPr lang="en-US"/>
              <a:t>Established Garden after 2-3 Years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78</a:t>
            </a:fld>
            <a:endParaRPr lang="en-US"/>
          </a:p>
        </p:txBody>
      </p:sp>
    </p:spTree>
    <p:extLst>
      <p:ext uri="{BB962C8B-B14F-4D97-AF65-F5344CB8AC3E}">
        <p14:creationId xmlns:p14="http://schemas.microsoft.com/office/powerpoint/2010/main" val="4223058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Installation</a:t>
            </a:r>
          </a:p>
        </p:txBody>
      </p:sp>
      <p:sp>
        <p:nvSpPr>
          <p:cNvPr id="4" name="Slide Number Placeholder 3"/>
          <p:cNvSpPr>
            <a:spLocks noGrp="1"/>
          </p:cNvSpPr>
          <p:nvPr>
            <p:ph type="sldNum" sz="quarter" idx="5"/>
          </p:nvPr>
        </p:nvSpPr>
        <p:spPr/>
        <p:txBody>
          <a:bodyPr/>
          <a:lstStyle/>
          <a:p>
            <a:fld id="{8F03DF02-40B5-4CA8-89BF-BED8B3DA465C}" type="slidenum">
              <a:rPr lang="en-US" smtClean="0"/>
              <a:t>79</a:t>
            </a:fld>
            <a:endParaRPr lang="en-US"/>
          </a:p>
        </p:txBody>
      </p:sp>
    </p:spTree>
    <p:extLst>
      <p:ext uri="{BB962C8B-B14F-4D97-AF65-F5344CB8AC3E}">
        <p14:creationId xmlns:p14="http://schemas.microsoft.com/office/powerpoint/2010/main" val="230971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Creating Habitat</a:t>
            </a:r>
          </a:p>
          <a:p>
            <a:endParaRPr lang="en-US"/>
          </a:p>
          <a:p>
            <a:r>
              <a:rPr lang="en-US"/>
              <a:t>Soil Food Web</a:t>
            </a:r>
          </a:p>
          <a:p>
            <a:r>
              <a:rPr lang="en-US"/>
              <a:t>Plants are part of the first level of the food chain</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a:t>
            </a:fld>
            <a:endParaRPr lang="en-US"/>
          </a:p>
        </p:txBody>
      </p:sp>
    </p:spTree>
    <p:extLst>
      <p:ext uri="{BB962C8B-B14F-4D97-AF65-F5344CB8AC3E}">
        <p14:creationId xmlns:p14="http://schemas.microsoft.com/office/powerpoint/2010/main" val="9868642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Installation</a:t>
            </a:r>
          </a:p>
          <a:p>
            <a:r>
              <a:rPr lang="en-US"/>
              <a:t>Site Preparation</a:t>
            </a:r>
          </a:p>
          <a:p>
            <a:endParaRPr lang="en-US"/>
          </a:p>
          <a:p>
            <a:r>
              <a:rPr lang="en-US"/>
              <a:t>Soil Testing</a:t>
            </a:r>
          </a:p>
          <a:p>
            <a:r>
              <a:rPr lang="en-US"/>
              <a:t>Fixing compacted soil</a:t>
            </a:r>
          </a:p>
          <a:p>
            <a:r>
              <a:rPr lang="en-US"/>
              <a:t>Don’t dig too deep to keep topsoil intact</a:t>
            </a:r>
          </a:p>
          <a:p>
            <a:r>
              <a:rPr lang="en-US"/>
              <a:t>Turf Removal</a:t>
            </a:r>
          </a:p>
          <a:p>
            <a:r>
              <a:rPr lang="en-US"/>
              <a:t>Herbicides</a:t>
            </a:r>
          </a:p>
          <a:p>
            <a:r>
              <a:rPr lang="en-US"/>
              <a:t>Sheet mulching</a:t>
            </a:r>
          </a:p>
          <a:p>
            <a:r>
              <a:rPr lang="en-US"/>
              <a:t>Mechanical removal</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80</a:t>
            </a:fld>
            <a:endParaRPr lang="en-US"/>
          </a:p>
        </p:txBody>
      </p:sp>
    </p:spTree>
    <p:extLst>
      <p:ext uri="{BB962C8B-B14F-4D97-AF65-F5344CB8AC3E}">
        <p14:creationId xmlns:p14="http://schemas.microsoft.com/office/powerpoint/2010/main" val="440778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Installation</a:t>
            </a:r>
          </a:p>
          <a:p>
            <a:r>
              <a:rPr lang="en-US"/>
              <a:t>Seeding</a:t>
            </a:r>
          </a:p>
          <a:p>
            <a:endParaRPr lang="en-US"/>
          </a:p>
          <a:p>
            <a:r>
              <a:rPr lang="en-US"/>
              <a:t>Spread in Fall for Cold Stratification</a:t>
            </a:r>
          </a:p>
          <a:p>
            <a:r>
              <a:rPr lang="en-US"/>
              <a:t>Mix 6:1 Sand and Seed</a:t>
            </a:r>
          </a:p>
          <a:p>
            <a:r>
              <a:rPr lang="en-US"/>
              <a:t>Broadcast Seed</a:t>
            </a:r>
          </a:p>
          <a:p>
            <a:r>
              <a:rPr lang="en-US"/>
              <a:t>Press Seed into Soil</a:t>
            </a:r>
          </a:p>
          <a:p>
            <a:r>
              <a:rPr lang="en-US"/>
              <a:t>Simulate “Wet Spring” Conditions</a:t>
            </a:r>
          </a:p>
          <a:p>
            <a:r>
              <a:rPr lang="en-US"/>
              <a:t>Seed over Several Years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81</a:t>
            </a:fld>
            <a:endParaRPr lang="en-US"/>
          </a:p>
        </p:txBody>
      </p:sp>
    </p:spTree>
    <p:extLst>
      <p:ext uri="{BB962C8B-B14F-4D97-AF65-F5344CB8AC3E}">
        <p14:creationId xmlns:p14="http://schemas.microsoft.com/office/powerpoint/2010/main" val="9655829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Installation</a:t>
            </a:r>
          </a:p>
          <a:p>
            <a:r>
              <a:rPr lang="en-US"/>
              <a:t>Transplanting</a:t>
            </a:r>
          </a:p>
          <a:p>
            <a:endParaRPr lang="en-US"/>
          </a:p>
          <a:p>
            <a:r>
              <a:rPr lang="en-US"/>
              <a:t>“Right Plant, Right Place”</a:t>
            </a:r>
          </a:p>
          <a:p>
            <a:r>
              <a:rPr lang="en-US"/>
              <a:t>Transplant in Spring or Fall</a:t>
            </a:r>
          </a:p>
          <a:p>
            <a:r>
              <a:rPr lang="en-US"/>
              <a:t>Use Correct Planting Techniques</a:t>
            </a:r>
          </a:p>
          <a:p>
            <a:r>
              <a:rPr lang="en-US"/>
              <a:t>Water Regularly during Establishment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82</a:t>
            </a:fld>
            <a:endParaRPr lang="en-US"/>
          </a:p>
        </p:txBody>
      </p:sp>
    </p:spTree>
    <p:extLst>
      <p:ext uri="{BB962C8B-B14F-4D97-AF65-F5344CB8AC3E}">
        <p14:creationId xmlns:p14="http://schemas.microsoft.com/office/powerpoint/2010/main" val="21494651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Maintenance</a:t>
            </a:r>
          </a:p>
        </p:txBody>
      </p:sp>
      <p:sp>
        <p:nvSpPr>
          <p:cNvPr id="4" name="Slide Number Placeholder 3"/>
          <p:cNvSpPr>
            <a:spLocks noGrp="1"/>
          </p:cNvSpPr>
          <p:nvPr>
            <p:ph type="sldNum" sz="quarter" idx="5"/>
          </p:nvPr>
        </p:nvSpPr>
        <p:spPr/>
        <p:txBody>
          <a:bodyPr/>
          <a:lstStyle/>
          <a:p>
            <a:fld id="{8F03DF02-40B5-4CA8-89BF-BED8B3DA465C}" type="slidenum">
              <a:rPr lang="en-US" smtClean="0"/>
              <a:t>83</a:t>
            </a:fld>
            <a:endParaRPr lang="en-US"/>
          </a:p>
        </p:txBody>
      </p:sp>
    </p:spTree>
    <p:extLst>
      <p:ext uri="{BB962C8B-B14F-4D97-AF65-F5344CB8AC3E}">
        <p14:creationId xmlns:p14="http://schemas.microsoft.com/office/powerpoint/2010/main" val="18738259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Maintenance</a:t>
            </a:r>
          </a:p>
          <a:p>
            <a:r>
              <a:rPr lang="en-US"/>
              <a:t>Irrigation</a:t>
            </a:r>
          </a:p>
          <a:p>
            <a:endParaRPr lang="en-US"/>
          </a:p>
          <a:p>
            <a:r>
              <a:rPr lang="en-US"/>
              <a:t>Do you need to water?</a:t>
            </a:r>
          </a:p>
          <a:p>
            <a:r>
              <a:rPr lang="en-US"/>
              <a:t>How much water does your garden need?</a:t>
            </a:r>
          </a:p>
          <a:p>
            <a:r>
              <a:rPr lang="en-US"/>
              <a:t>Which watering methods are best?</a:t>
            </a:r>
          </a:p>
          <a:p>
            <a:r>
              <a:rPr lang="en-US"/>
              <a:t>Hand-watering</a:t>
            </a:r>
          </a:p>
          <a:p>
            <a:r>
              <a:rPr lang="en-US"/>
              <a:t>Drip Irrigation</a:t>
            </a:r>
          </a:p>
          <a:p>
            <a:r>
              <a:rPr lang="en-US"/>
              <a:t>Sprinklers</a:t>
            </a:r>
          </a:p>
        </p:txBody>
      </p:sp>
      <p:sp>
        <p:nvSpPr>
          <p:cNvPr id="4" name="Slide Number Placeholder 3"/>
          <p:cNvSpPr>
            <a:spLocks noGrp="1"/>
          </p:cNvSpPr>
          <p:nvPr>
            <p:ph type="sldNum" sz="quarter" idx="5"/>
          </p:nvPr>
        </p:nvSpPr>
        <p:spPr/>
        <p:txBody>
          <a:bodyPr/>
          <a:lstStyle/>
          <a:p>
            <a:fld id="{8F03DF02-40B5-4CA8-89BF-BED8B3DA465C}" type="slidenum">
              <a:rPr lang="en-US" smtClean="0"/>
              <a:t>84</a:t>
            </a:fld>
            <a:endParaRPr lang="en-US"/>
          </a:p>
        </p:txBody>
      </p:sp>
    </p:spTree>
    <p:extLst>
      <p:ext uri="{BB962C8B-B14F-4D97-AF65-F5344CB8AC3E}">
        <p14:creationId xmlns:p14="http://schemas.microsoft.com/office/powerpoint/2010/main" val="23558244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Maintenance</a:t>
            </a:r>
          </a:p>
          <a:p>
            <a:r>
              <a:rPr lang="en-US"/>
              <a:t>Garden Clean-up</a:t>
            </a:r>
          </a:p>
          <a:p>
            <a:endParaRPr lang="en-US"/>
          </a:p>
          <a:p>
            <a:r>
              <a:rPr lang="en-US"/>
              <a:t>Why wait until Spring?</a:t>
            </a:r>
          </a:p>
          <a:p>
            <a:r>
              <a:rPr lang="en-US"/>
              <a:t>Winter seed for birds</a:t>
            </a:r>
          </a:p>
          <a:p>
            <a:r>
              <a:rPr lang="en-US"/>
              <a:t>Shelter for overwintering insects</a:t>
            </a:r>
          </a:p>
          <a:p>
            <a:r>
              <a:rPr lang="en-US"/>
              <a:t>“Leave the Leaves?”</a:t>
            </a:r>
          </a:p>
          <a:p>
            <a:r>
              <a:rPr lang="en-US"/>
              <a:t>Great for woodlands but not natural for prairies without trees</a:t>
            </a:r>
          </a:p>
          <a:p>
            <a:r>
              <a:rPr lang="en-US"/>
              <a:t>Consider places in your garden where you can spread leaves (under trees, compost bin/leaf mold pile)</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85</a:t>
            </a:fld>
            <a:endParaRPr lang="en-US"/>
          </a:p>
        </p:txBody>
      </p:sp>
    </p:spTree>
    <p:extLst>
      <p:ext uri="{BB962C8B-B14F-4D97-AF65-F5344CB8AC3E}">
        <p14:creationId xmlns:p14="http://schemas.microsoft.com/office/powerpoint/2010/main" val="34737964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Legalities</a:t>
            </a:r>
          </a:p>
          <a:p>
            <a:r>
              <a:rPr lang="en-US"/>
              <a:t>HOA Restrictions</a:t>
            </a:r>
          </a:p>
          <a:p>
            <a:r>
              <a:rPr lang="en-US"/>
              <a:t>(Part 1 of 2)</a:t>
            </a:r>
          </a:p>
          <a:p>
            <a:endParaRPr lang="en-US"/>
          </a:p>
          <a:p>
            <a:r>
              <a:rPr lang="en-US"/>
              <a:t>SB23-178 “Water-wise Landscaping In Homeowners' Association Communities”</a:t>
            </a:r>
          </a:p>
          <a:p>
            <a:endParaRPr lang="en-US"/>
          </a:p>
          <a:p>
            <a:r>
              <a:rPr lang="en-US"/>
              <a:t> </a:t>
            </a:r>
          </a:p>
        </p:txBody>
      </p:sp>
      <p:sp>
        <p:nvSpPr>
          <p:cNvPr id="4" name="Slide Number Placeholder 3"/>
          <p:cNvSpPr>
            <a:spLocks noGrp="1"/>
          </p:cNvSpPr>
          <p:nvPr>
            <p:ph type="sldNum" sz="quarter" idx="5"/>
          </p:nvPr>
        </p:nvSpPr>
        <p:spPr/>
        <p:txBody>
          <a:bodyPr/>
          <a:lstStyle/>
          <a:p>
            <a:fld id="{8F03DF02-40B5-4CA8-89BF-BED8B3DA465C}" type="slidenum">
              <a:rPr lang="en-US" smtClean="0"/>
              <a:t>86</a:t>
            </a:fld>
            <a:endParaRPr lang="en-US"/>
          </a:p>
        </p:txBody>
      </p:sp>
    </p:spTree>
    <p:extLst>
      <p:ext uri="{BB962C8B-B14F-4D97-AF65-F5344CB8AC3E}">
        <p14:creationId xmlns:p14="http://schemas.microsoft.com/office/powerpoint/2010/main" val="199324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Legalities</a:t>
            </a:r>
          </a:p>
          <a:p>
            <a:r>
              <a:rPr lang="en-US"/>
              <a:t>HOA Restrictions</a:t>
            </a:r>
          </a:p>
          <a:p>
            <a:r>
              <a:rPr lang="en-US"/>
              <a:t>SB23-178 “Water-wise Landscaping In Homeowners' Association Communities”</a:t>
            </a:r>
          </a:p>
          <a:p>
            <a:r>
              <a:rPr lang="en-US"/>
              <a:t>(Part 2 of 2)</a:t>
            </a:r>
          </a:p>
          <a:p>
            <a:endParaRPr lang="en-US"/>
          </a:p>
          <a:p>
            <a:endParaRPr lang="en-US"/>
          </a:p>
          <a:p>
            <a:r>
              <a:rPr lang="en-US"/>
              <a:t>The act states that an association's guidelines or rules must:</a:t>
            </a:r>
          </a:p>
          <a:p>
            <a:r>
              <a:rPr lang="en-US"/>
              <a:t> Not prohibit the use of nonvegetative turf grass in the backyard of a unit owner's property;</a:t>
            </a:r>
          </a:p>
          <a:p>
            <a:r>
              <a:rPr lang="en-US"/>
              <a:t> Not unreasonably require the use of hardscape on more than 20% of the landscaping area of a unit owner's property;</a:t>
            </a:r>
          </a:p>
          <a:p>
            <a:r>
              <a:rPr lang="en-US"/>
              <a:t> Allow a unit owner an option that consists of at least 80% drought-tolerant plantings; and</a:t>
            </a:r>
          </a:p>
          <a:p>
            <a:r>
              <a:rPr lang="en-US"/>
              <a:t> Not prohibit vegetable gardens in the front, back, or side yard of a unit owner's property.</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87</a:t>
            </a:fld>
            <a:endParaRPr lang="en-US"/>
          </a:p>
        </p:txBody>
      </p:sp>
    </p:spTree>
    <p:extLst>
      <p:ext uri="{BB962C8B-B14F-4D97-AF65-F5344CB8AC3E}">
        <p14:creationId xmlns:p14="http://schemas.microsoft.com/office/powerpoint/2010/main" val="1440508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Legalities</a:t>
            </a:r>
          </a:p>
          <a:p>
            <a:r>
              <a:rPr lang="en-US"/>
              <a:t>City Codes against “Weeds”</a:t>
            </a:r>
          </a:p>
          <a:p>
            <a:r>
              <a:rPr lang="en-US"/>
              <a:t>(Part 1 of 2)</a:t>
            </a:r>
          </a:p>
          <a:p>
            <a:endParaRPr lang="en-US"/>
          </a:p>
          <a:p>
            <a:r>
              <a:rPr lang="en-US"/>
              <a:t>City of Pueblo TITLE VII Chapter 4 – WEEDS</a:t>
            </a:r>
          </a:p>
          <a:p>
            <a:r>
              <a:rPr lang="en-US"/>
              <a:t>Advocating for Code Enforcement changes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88</a:t>
            </a:fld>
            <a:endParaRPr lang="en-US"/>
          </a:p>
        </p:txBody>
      </p:sp>
    </p:spTree>
    <p:extLst>
      <p:ext uri="{BB962C8B-B14F-4D97-AF65-F5344CB8AC3E}">
        <p14:creationId xmlns:p14="http://schemas.microsoft.com/office/powerpoint/2010/main" val="22532099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Legalities</a:t>
            </a:r>
          </a:p>
          <a:p>
            <a:r>
              <a:rPr lang="en-US"/>
              <a:t>City Codes against “Weeds”</a:t>
            </a:r>
          </a:p>
          <a:p>
            <a:r>
              <a:rPr lang="en-US"/>
              <a:t>(Part 2 of 2)</a:t>
            </a:r>
          </a:p>
          <a:p>
            <a:endParaRPr lang="en-US"/>
          </a:p>
          <a:p>
            <a:r>
              <a:rPr lang="en-US"/>
              <a:t>City of Pueblo TITLE VII Chapter 4 – WEEDS</a:t>
            </a:r>
          </a:p>
          <a:p>
            <a:r>
              <a:rPr lang="en-US"/>
              <a:t>8 of 24 listed “Weeds” are natives</a:t>
            </a:r>
          </a:p>
          <a:p>
            <a:r>
              <a:rPr lang="en-US"/>
              <a:t>Natives on “Weed List: </a:t>
            </a:r>
          </a:p>
          <a:p>
            <a:r>
              <a:rPr lang="en-US"/>
              <a:t>Ambrosia artemisiifolia (Common Ragweed)</a:t>
            </a:r>
          </a:p>
          <a:p>
            <a:r>
              <a:rPr lang="en-US"/>
              <a:t>Ambrosia tomentosa Skeletonleaf Bur Ragweed)</a:t>
            </a:r>
          </a:p>
          <a:p>
            <a:r>
              <a:rPr lang="en-US"/>
              <a:t>Iva axillaris (Poverty Weed)</a:t>
            </a:r>
          </a:p>
          <a:p>
            <a:r>
              <a:rPr lang="en-US"/>
              <a:t>Lappula Occidentalis (Flatspine Stickseed)</a:t>
            </a:r>
          </a:p>
          <a:p>
            <a:r>
              <a:rPr lang="en-US"/>
              <a:t>Helianthus annuus Common Sunflower</a:t>
            </a:r>
          </a:p>
          <a:p>
            <a:r>
              <a:rPr lang="en-US"/>
              <a:t>Quincula lobata (Purple Groundcherry)</a:t>
            </a:r>
          </a:p>
          <a:p>
            <a:r>
              <a:rPr lang="en-US"/>
              <a:t>Solanum rostratum (Buffalo-Bur)</a:t>
            </a:r>
          </a:p>
          <a:p>
            <a:r>
              <a:rPr lang="en-US"/>
              <a:t>ALL of Brassiceae considered a weed (Mustard Family)</a:t>
            </a:r>
          </a:p>
          <a:p>
            <a:endParaRPr lang="en-US"/>
          </a:p>
          <a:p>
            <a:r>
              <a:rPr lang="en-US"/>
              <a:t>It shall be unlawful for any owner of land to permit weeds in excess of ten (10) inches in height to grow, lie or be located upon such land.</a:t>
            </a:r>
          </a:p>
          <a:p>
            <a:r>
              <a:rPr lang="en-US"/>
              <a:t>The city and code enforcement do not identify plants and if someone complains and your plants are over 10 inches tall then they could be at risk of being removed.</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89</a:t>
            </a:fld>
            <a:endParaRPr lang="en-US"/>
          </a:p>
        </p:txBody>
      </p:sp>
    </p:spTree>
    <p:extLst>
      <p:ext uri="{BB962C8B-B14F-4D97-AF65-F5344CB8AC3E}">
        <p14:creationId xmlns:p14="http://schemas.microsoft.com/office/powerpoint/2010/main" val="89450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use native plants?</a:t>
            </a:r>
          </a:p>
          <a:p>
            <a:r>
              <a:rPr lang="en-US"/>
              <a:t>Creating Habitat</a:t>
            </a:r>
          </a:p>
          <a:p>
            <a:endParaRPr lang="en-US"/>
          </a:p>
          <a:p>
            <a:r>
              <a:rPr lang="en-US"/>
              <a:t>Habitat Fragmentation</a:t>
            </a:r>
          </a:p>
          <a:p>
            <a:endParaRPr lang="en-US"/>
          </a:p>
          <a:p>
            <a:r>
              <a:rPr lang="en-US"/>
              <a:t>Habitat fragmentation is the process by which large, continuous habitats are broken into smaller, isolated patches, often due to human activities like urban development, agriculture, roads, and infrastructure.</a:t>
            </a:r>
          </a:p>
          <a:p>
            <a:r>
              <a:rPr lang="en-US"/>
              <a:t>This fragmentation can have serious ecological consequences:</a:t>
            </a:r>
          </a:p>
          <a:p>
            <a:r>
              <a:rPr lang="en-US"/>
              <a:t>Loss of biodiversity: Smaller, isolated habitats support fewer species and make it harder for wildlife to survive and reproduce.</a:t>
            </a:r>
          </a:p>
          <a:p>
            <a:r>
              <a:rPr lang="en-US"/>
              <a:t>Disrupted migration and movement: Animals may be unable to access food, mates, or seasonal habitats.</a:t>
            </a:r>
          </a:p>
          <a:p>
            <a:endParaRPr lang="en-US"/>
          </a:p>
          <a:p>
            <a:r>
              <a:rPr lang="en-US"/>
              <a:t>How we can help?</a:t>
            </a:r>
          </a:p>
          <a:p>
            <a:r>
              <a:rPr lang="en-US"/>
              <a:t>Creating pockets of natural ecosystems in our yards to reduce fragmentation</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a:t>
            </a:fld>
            <a:endParaRPr lang="en-US"/>
          </a:p>
        </p:txBody>
      </p:sp>
    </p:spTree>
    <p:extLst>
      <p:ext uri="{BB962C8B-B14F-4D97-AF65-F5344CB8AC3E}">
        <p14:creationId xmlns:p14="http://schemas.microsoft.com/office/powerpoint/2010/main" val="19463972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Selected based off of availability of seeds/transplants</a:t>
            </a:r>
          </a:p>
          <a:p>
            <a:r>
              <a:rPr lang="en-US"/>
              <a:t>It is difficult to find many native species commercially</a:t>
            </a:r>
          </a:p>
        </p:txBody>
      </p:sp>
      <p:sp>
        <p:nvSpPr>
          <p:cNvPr id="4" name="Slide Number Placeholder 3"/>
          <p:cNvSpPr>
            <a:spLocks noGrp="1"/>
          </p:cNvSpPr>
          <p:nvPr>
            <p:ph type="sldNum" sz="quarter" idx="5"/>
          </p:nvPr>
        </p:nvSpPr>
        <p:spPr/>
        <p:txBody>
          <a:bodyPr/>
          <a:lstStyle/>
          <a:p>
            <a:fld id="{8F03DF02-40B5-4CA8-89BF-BED8B3DA465C}" type="slidenum">
              <a:rPr lang="en-US" smtClean="0"/>
              <a:t>90</a:t>
            </a:fld>
            <a:endParaRPr lang="en-US"/>
          </a:p>
        </p:txBody>
      </p:sp>
    </p:spTree>
    <p:extLst>
      <p:ext uri="{BB962C8B-B14F-4D97-AF65-F5344CB8AC3E}">
        <p14:creationId xmlns:p14="http://schemas.microsoft.com/office/powerpoint/2010/main" val="14719424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Selected Native Grasses</a:t>
            </a:r>
          </a:p>
          <a:p>
            <a:r>
              <a:rPr lang="en-US"/>
              <a:t>Not all grasses are listed</a:t>
            </a:r>
          </a:p>
          <a:p>
            <a:r>
              <a:rPr lang="en-US"/>
              <a:t>Bouteloua dactyloides (Buffalograss)</a:t>
            </a:r>
          </a:p>
          <a:p>
            <a:r>
              <a:rPr lang="en-US"/>
              <a:t>Bouteloua gracilis (Blue Grama)</a:t>
            </a:r>
          </a:p>
          <a:p>
            <a:r>
              <a:rPr lang="en-US"/>
              <a:t>Bouteloua curtipendula (Sideoats Grama)</a:t>
            </a:r>
          </a:p>
          <a:p>
            <a:r>
              <a:rPr lang="en-US"/>
              <a:t>Aristada purpurea (Purple Three-Awn)</a:t>
            </a:r>
          </a:p>
          <a:p>
            <a:r>
              <a:rPr lang="en-US"/>
              <a:t>Hilaria jamesii (James’ Galleta Grass)</a:t>
            </a:r>
          </a:p>
          <a:p>
            <a:r>
              <a:rPr lang="en-US"/>
              <a:t>Koeleria macrantha  (Prairie Junegrass)</a:t>
            </a:r>
          </a:p>
          <a:p>
            <a:r>
              <a:rPr lang="en-US"/>
              <a:t>Heterostipa comata (Needle and Thread Grass)</a:t>
            </a:r>
          </a:p>
          <a:p>
            <a:r>
              <a:rPr lang="en-US"/>
              <a:t>Sporobolus cryptandrus (Sand Dropseed)</a:t>
            </a:r>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91</a:t>
            </a:fld>
            <a:endParaRPr lang="en-US"/>
          </a:p>
        </p:txBody>
      </p:sp>
    </p:spTree>
    <p:extLst>
      <p:ext uri="{BB962C8B-B14F-4D97-AF65-F5344CB8AC3E}">
        <p14:creationId xmlns:p14="http://schemas.microsoft.com/office/powerpoint/2010/main" val="39389818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Machaeranthera tanacetifolia</a:t>
            </a:r>
          </a:p>
          <a:p>
            <a:r>
              <a:rPr lang="en-US"/>
              <a:t>Tahoka Daisy</a:t>
            </a:r>
          </a:p>
          <a:p>
            <a:endParaRPr lang="en-US"/>
          </a:p>
          <a:p>
            <a:r>
              <a:rPr lang="en-US"/>
              <a:t>Family: Asteraceae (Sunflower)</a:t>
            </a:r>
          </a:p>
          <a:p>
            <a:r>
              <a:rPr lang="en-US"/>
              <a:t>Type: Annual</a:t>
            </a:r>
          </a:p>
          <a:p>
            <a:r>
              <a:rPr lang="en-US"/>
              <a:t>Bloom Period: Late Spring - Summer</a:t>
            </a:r>
          </a:p>
          <a:p>
            <a:r>
              <a:rPr lang="en-US"/>
              <a:t>Height: 1 foot</a:t>
            </a:r>
          </a:p>
          <a:p>
            <a:r>
              <a:rPr lang="en-US"/>
              <a:t>Width: 1 foot</a:t>
            </a:r>
          </a:p>
          <a:p>
            <a:endParaRPr lang="en-US"/>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92</a:t>
            </a:fld>
            <a:endParaRPr lang="en-US"/>
          </a:p>
        </p:txBody>
      </p:sp>
    </p:spTree>
    <p:extLst>
      <p:ext uri="{BB962C8B-B14F-4D97-AF65-F5344CB8AC3E}">
        <p14:creationId xmlns:p14="http://schemas.microsoft.com/office/powerpoint/2010/main" val="12090082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Cleomella serrulata</a:t>
            </a:r>
          </a:p>
          <a:p>
            <a:r>
              <a:rPr lang="en-US"/>
              <a:t>Rocky Mountain Bee Plant</a:t>
            </a:r>
          </a:p>
          <a:p>
            <a:endParaRPr lang="en-US"/>
          </a:p>
          <a:p>
            <a:r>
              <a:rPr lang="en-US"/>
              <a:t>Family: Cleomaceae (Spider Flower)</a:t>
            </a:r>
          </a:p>
          <a:p>
            <a:r>
              <a:rPr lang="en-US"/>
              <a:t>Type: Annual</a:t>
            </a:r>
          </a:p>
          <a:p>
            <a:r>
              <a:rPr lang="en-US"/>
              <a:t>Bloom Period: Late Spring - Summer</a:t>
            </a:r>
          </a:p>
          <a:p>
            <a:r>
              <a:rPr lang="en-US"/>
              <a:t>Height: 2-6 feet</a:t>
            </a:r>
          </a:p>
          <a:p>
            <a:r>
              <a:rPr lang="en-US"/>
              <a:t>Width: 1-2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93</a:t>
            </a:fld>
            <a:endParaRPr lang="en-US"/>
          </a:p>
        </p:txBody>
      </p:sp>
    </p:spTree>
    <p:extLst>
      <p:ext uri="{BB962C8B-B14F-4D97-AF65-F5344CB8AC3E}">
        <p14:creationId xmlns:p14="http://schemas.microsoft.com/office/powerpoint/2010/main" val="25935771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Polanisia dodecandra</a:t>
            </a:r>
          </a:p>
          <a:p>
            <a:r>
              <a:rPr lang="en-US"/>
              <a:t>Redwhisker Clammyweed</a:t>
            </a:r>
          </a:p>
          <a:p>
            <a:endParaRPr lang="en-US"/>
          </a:p>
          <a:p>
            <a:r>
              <a:rPr lang="en-US"/>
              <a:t>Family: Cleomaceae (Spider Flower)</a:t>
            </a:r>
          </a:p>
          <a:p>
            <a:r>
              <a:rPr lang="en-US"/>
              <a:t>Type: Annual</a:t>
            </a:r>
          </a:p>
          <a:p>
            <a:r>
              <a:rPr lang="en-US"/>
              <a:t>Bloom Period: Late Spring - Summer</a:t>
            </a:r>
          </a:p>
          <a:p>
            <a:r>
              <a:rPr lang="en-US"/>
              <a:t>Height: 1-2 feet</a:t>
            </a:r>
          </a:p>
          <a:p>
            <a:r>
              <a:rPr lang="en-US"/>
              <a:t>Width: 1-2 feet</a:t>
            </a:r>
          </a:p>
        </p:txBody>
      </p:sp>
      <p:sp>
        <p:nvSpPr>
          <p:cNvPr id="4" name="Slide Number Placeholder 3"/>
          <p:cNvSpPr>
            <a:spLocks noGrp="1"/>
          </p:cNvSpPr>
          <p:nvPr>
            <p:ph type="sldNum" sz="quarter" idx="5"/>
          </p:nvPr>
        </p:nvSpPr>
        <p:spPr/>
        <p:txBody>
          <a:bodyPr/>
          <a:lstStyle/>
          <a:p>
            <a:fld id="{8F03DF02-40B5-4CA8-89BF-BED8B3DA465C}" type="slidenum">
              <a:rPr lang="en-US" smtClean="0"/>
              <a:t>94</a:t>
            </a:fld>
            <a:endParaRPr lang="en-US"/>
          </a:p>
        </p:txBody>
      </p:sp>
    </p:spTree>
    <p:extLst>
      <p:ext uri="{BB962C8B-B14F-4D97-AF65-F5344CB8AC3E}">
        <p14:creationId xmlns:p14="http://schemas.microsoft.com/office/powerpoint/2010/main" val="21689192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Coreopsis tinctoria</a:t>
            </a:r>
          </a:p>
          <a:p>
            <a:r>
              <a:rPr lang="en-US"/>
              <a:t>Plains Coreopsis</a:t>
            </a:r>
          </a:p>
          <a:p>
            <a:endParaRPr lang="en-US"/>
          </a:p>
          <a:p>
            <a:r>
              <a:rPr lang="en-US"/>
              <a:t>Family: Asteraceae (Sunflower)</a:t>
            </a:r>
          </a:p>
          <a:p>
            <a:r>
              <a:rPr lang="en-US"/>
              <a:t>Type: Annual</a:t>
            </a:r>
          </a:p>
          <a:p>
            <a:r>
              <a:rPr lang="en-US"/>
              <a:t>Bloom Period: Late Spring - Summer</a:t>
            </a:r>
          </a:p>
          <a:p>
            <a:r>
              <a:rPr lang="en-US"/>
              <a:t>Height: 1-2 feet</a:t>
            </a:r>
          </a:p>
          <a:p>
            <a:r>
              <a:rPr lang="en-US"/>
              <a:t>Width: 1-2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95</a:t>
            </a:fld>
            <a:endParaRPr lang="en-US"/>
          </a:p>
        </p:txBody>
      </p:sp>
    </p:spTree>
    <p:extLst>
      <p:ext uri="{BB962C8B-B14F-4D97-AF65-F5344CB8AC3E}">
        <p14:creationId xmlns:p14="http://schemas.microsoft.com/office/powerpoint/2010/main" val="3408117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Sphaeralcea coccinea</a:t>
            </a:r>
          </a:p>
          <a:p>
            <a:r>
              <a:rPr lang="en-US"/>
              <a:t>Scarlet Globemallow</a:t>
            </a:r>
          </a:p>
          <a:p>
            <a:endParaRPr lang="en-US"/>
          </a:p>
          <a:p>
            <a:r>
              <a:rPr lang="en-US"/>
              <a:t>Family: Malvaceae (Mallow)</a:t>
            </a:r>
          </a:p>
          <a:p>
            <a:r>
              <a:rPr lang="en-US"/>
              <a:t>Type: Perennial</a:t>
            </a:r>
          </a:p>
          <a:p>
            <a:r>
              <a:rPr lang="en-US"/>
              <a:t>Bloom Period: Late Spring - Summer</a:t>
            </a:r>
          </a:p>
          <a:p>
            <a:r>
              <a:rPr lang="en-US"/>
              <a:t>Height: 1 foot</a:t>
            </a:r>
          </a:p>
          <a:p>
            <a:r>
              <a:rPr lang="en-US"/>
              <a:t>Width: 1 foot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96</a:t>
            </a:fld>
            <a:endParaRPr lang="en-US"/>
          </a:p>
        </p:txBody>
      </p:sp>
    </p:spTree>
    <p:extLst>
      <p:ext uri="{BB962C8B-B14F-4D97-AF65-F5344CB8AC3E}">
        <p14:creationId xmlns:p14="http://schemas.microsoft.com/office/powerpoint/2010/main" val="35529898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Zinnia grandiflora</a:t>
            </a:r>
          </a:p>
          <a:p>
            <a:r>
              <a:rPr lang="en-US"/>
              <a:t>Rocky Mountain Zinnia</a:t>
            </a:r>
          </a:p>
          <a:p>
            <a:endParaRPr lang="en-US"/>
          </a:p>
          <a:p>
            <a:r>
              <a:rPr lang="en-US"/>
              <a:t>Family: Asteraceae (Sunflower)</a:t>
            </a:r>
          </a:p>
          <a:p>
            <a:r>
              <a:rPr lang="en-US"/>
              <a:t>Type: Perennial</a:t>
            </a:r>
          </a:p>
          <a:p>
            <a:r>
              <a:rPr lang="en-US"/>
              <a:t>Bloom Period: Summer - Fall</a:t>
            </a:r>
          </a:p>
          <a:p>
            <a:r>
              <a:rPr lang="en-US"/>
              <a:t>Height: 4-8 inches</a:t>
            </a:r>
          </a:p>
          <a:p>
            <a:r>
              <a:rPr lang="en-US"/>
              <a:t>Width: 4-8 inches</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97</a:t>
            </a:fld>
            <a:endParaRPr lang="en-US"/>
          </a:p>
        </p:txBody>
      </p:sp>
    </p:spTree>
    <p:extLst>
      <p:ext uri="{BB962C8B-B14F-4D97-AF65-F5344CB8AC3E}">
        <p14:creationId xmlns:p14="http://schemas.microsoft.com/office/powerpoint/2010/main" val="37689150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Heterotheca hirsutissima</a:t>
            </a:r>
          </a:p>
          <a:p>
            <a:r>
              <a:rPr lang="en-US"/>
              <a:t>Harsh False Goldenaster</a:t>
            </a:r>
          </a:p>
          <a:p>
            <a:endParaRPr lang="en-US"/>
          </a:p>
          <a:p>
            <a:r>
              <a:rPr lang="en-US"/>
              <a:t>Family: Asteraceae (Sunflower)</a:t>
            </a:r>
          </a:p>
          <a:p>
            <a:r>
              <a:rPr lang="en-US"/>
              <a:t>Type: Perennial</a:t>
            </a:r>
          </a:p>
          <a:p>
            <a:r>
              <a:rPr lang="en-US"/>
              <a:t>Bloom Period: Summer - Fall</a:t>
            </a:r>
          </a:p>
          <a:p>
            <a:r>
              <a:rPr lang="en-US"/>
              <a:t>Height: 6-12 inches</a:t>
            </a:r>
          </a:p>
          <a:p>
            <a:r>
              <a:rPr lang="en-US"/>
              <a:t>Width: 1-2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98</a:t>
            </a:fld>
            <a:endParaRPr lang="en-US"/>
          </a:p>
        </p:txBody>
      </p:sp>
    </p:spTree>
    <p:extLst>
      <p:ext uri="{BB962C8B-B14F-4D97-AF65-F5344CB8AC3E}">
        <p14:creationId xmlns:p14="http://schemas.microsoft.com/office/powerpoint/2010/main" val="32868058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Selected Native Plants for Southeast Colorado</a:t>
            </a:r>
          </a:p>
          <a:p>
            <a:endParaRPr lang="en-US"/>
          </a:p>
          <a:p>
            <a:r>
              <a:rPr lang="en-US"/>
              <a:t>Melampodium leucanthum</a:t>
            </a:r>
          </a:p>
          <a:p>
            <a:r>
              <a:rPr lang="en-US"/>
              <a:t>Blackfoot Daisy</a:t>
            </a:r>
          </a:p>
          <a:p>
            <a:endParaRPr lang="en-US"/>
          </a:p>
          <a:p>
            <a:r>
              <a:rPr lang="en-US"/>
              <a:t>Family: Asteraceae (Sunflower)</a:t>
            </a:r>
          </a:p>
          <a:p>
            <a:r>
              <a:rPr lang="en-US"/>
              <a:t>Type: Perennial</a:t>
            </a:r>
          </a:p>
          <a:p>
            <a:r>
              <a:rPr lang="en-US"/>
              <a:t>Bloom Period: Summer</a:t>
            </a:r>
          </a:p>
          <a:p>
            <a:r>
              <a:rPr lang="en-US"/>
              <a:t>Height: 6-12 inches</a:t>
            </a:r>
          </a:p>
          <a:p>
            <a:r>
              <a:rPr lang="en-US"/>
              <a:t>Width: 1-2 feet</a:t>
            </a:r>
          </a:p>
          <a:p>
            <a:endParaRPr lang="en-US"/>
          </a:p>
        </p:txBody>
      </p:sp>
      <p:sp>
        <p:nvSpPr>
          <p:cNvPr id="4" name="Slide Number Placeholder 3"/>
          <p:cNvSpPr>
            <a:spLocks noGrp="1"/>
          </p:cNvSpPr>
          <p:nvPr>
            <p:ph type="sldNum" sz="quarter" idx="5"/>
          </p:nvPr>
        </p:nvSpPr>
        <p:spPr/>
        <p:txBody>
          <a:bodyPr/>
          <a:lstStyle/>
          <a:p>
            <a:fld id="{8F03DF02-40B5-4CA8-89BF-BED8B3DA465C}" type="slidenum">
              <a:rPr lang="en-US" smtClean="0"/>
              <a:t>99</a:t>
            </a:fld>
            <a:endParaRPr lang="en-US"/>
          </a:p>
        </p:txBody>
      </p:sp>
    </p:spTree>
    <p:extLst>
      <p:ext uri="{BB962C8B-B14F-4D97-AF65-F5344CB8AC3E}">
        <p14:creationId xmlns:p14="http://schemas.microsoft.com/office/powerpoint/2010/main" val="393272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85854-BD4B-499B-A652-E4267F25D53D}"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271225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5854-BD4B-499B-A652-E4267F25D53D}"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1210528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5854-BD4B-499B-A652-E4267F25D53D}"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155440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5AD6-C356-5CBC-AEF8-94F1196140A7}"/>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9148513-FFFF-D672-1424-BB537B17D88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5137A-0334-19FD-DE82-F0FA0137398F}"/>
              </a:ext>
            </a:extLst>
          </p:cNvPr>
          <p:cNvSpPr>
            <a:spLocks noGrp="1"/>
          </p:cNvSpPr>
          <p:nvPr>
            <p:ph type="dt" sz="half" idx="10"/>
          </p:nvPr>
        </p:nvSpPr>
        <p:spPr/>
        <p:txBody>
          <a:bodyPr/>
          <a:lstStyle/>
          <a:p>
            <a:fld id="{6CE85854-BD4B-499B-A652-E4267F25D53D}" type="datetimeFigureOut">
              <a:rPr lang="en-US" smtClean="0"/>
              <a:t>7/15/2025</a:t>
            </a:fld>
            <a:endParaRPr lang="en-US"/>
          </a:p>
        </p:txBody>
      </p:sp>
      <p:sp>
        <p:nvSpPr>
          <p:cNvPr id="5" name="Footer Placeholder 4">
            <a:extLst>
              <a:ext uri="{FF2B5EF4-FFF2-40B4-BE49-F238E27FC236}">
                <a16:creationId xmlns:a16="http://schemas.microsoft.com/office/drawing/2014/main" id="{AC16CCD6-A565-6687-E3A2-E6A232284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05408-EC94-749B-B169-3E04383DF267}"/>
              </a:ext>
            </a:extLst>
          </p:cNvPr>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383431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85854-BD4B-499B-A652-E4267F25D53D}"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383507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E85854-BD4B-499B-A652-E4267F25D53D}" type="datetimeFigureOut">
              <a:rPr lang="en-US" smtClean="0"/>
              <a:t>7/15/2025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3556237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85854-BD4B-499B-A652-E4267F25D53D}"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1189844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85854-BD4B-499B-A652-E4267F25D53D}" type="datetimeFigureOut">
              <a:rPr lang="en-US" smtClean="0"/>
              <a:t>7/15/2025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357735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85854-BD4B-499B-A652-E4267F25D53D}" type="datetimeFigureOut">
              <a:rPr lang="en-US" smtClean="0"/>
              <a:t>7/15/2025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3813145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85854-BD4B-499B-A652-E4267F25D53D}" type="datetimeFigureOut">
              <a:rPr lang="en-US" smtClean="0"/>
              <a:t>7/15/2025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69358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E85854-BD4B-499B-A652-E4267F25D53D}"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314072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E85854-BD4B-499B-A652-E4267F25D53D}" type="datetimeFigureOut">
              <a:rPr lang="en-US" smtClean="0"/>
              <a:t>7/15/2025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2341F-19FF-4E56-86DB-C6E9024E65B0}" type="slidenum">
              <a:rPr lang="en-US" smtClean="0"/>
              <a:t>‹#›</a:t>
            </a:fld>
            <a:endParaRPr lang="en-US"/>
          </a:p>
        </p:txBody>
      </p:sp>
    </p:spTree>
    <p:extLst>
      <p:ext uri="{BB962C8B-B14F-4D97-AF65-F5344CB8AC3E}">
        <p14:creationId xmlns:p14="http://schemas.microsoft.com/office/powerpoint/2010/main" val="136666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6CE85854-BD4B-499B-A652-E4267F25D53D}" type="datetimeFigureOut">
              <a:rPr lang="en-US" smtClean="0"/>
              <a:t>7/15/2025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F072341F-19FF-4E56-86DB-C6E9024E65B0}" type="slidenum">
              <a:rPr lang="en-US" smtClean="0"/>
              <a:t>‹#›</a:t>
            </a:fld>
            <a:endParaRPr lang="en-US"/>
          </a:p>
        </p:txBody>
      </p:sp>
    </p:spTree>
    <p:extLst>
      <p:ext uri="{BB962C8B-B14F-4D97-AF65-F5344CB8AC3E}">
        <p14:creationId xmlns:p14="http://schemas.microsoft.com/office/powerpoint/2010/main" val="263512563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5AD48-5F90-FE05-A0D2-1374C295475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4748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0A882-10F5-989A-6C2E-697D7B7A1CA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03059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23D64-1A9E-377A-4267-2CC05827C9C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026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A07C32-5F4D-A937-1BDE-D4B876EEB6D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30786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77AE0D-3B5C-3D1E-CC20-863A90EEA09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0670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C01B4A-CED1-31C5-6370-4A7AAE8260F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37291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FFE2F0-29E6-4D0B-F007-73A10AF379D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1400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573B19-2BD2-6665-52E0-6FB6447E122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14594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F3D39-66BC-CA25-4945-421AB53CAF5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35998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D83F31-D529-C4A8-0D07-FBF9295C0C1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48746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BD4D1F-4B21-BB37-D6AC-6B5ADD3E29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76151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F1A571-AE25-BB52-BFF1-BF5EE4DED65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9351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CDD518-7A0E-0C66-7064-B1C750430EF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57825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1EEEE-3168-28ED-98F4-70C4C813F30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00497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E05374-C625-17E6-7EC6-E5BF9BF766C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14261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2A86F-D250-685D-AC55-6E53013F6C1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037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42497B-4A36-E5DB-CBA8-DDB75D29F7C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99838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B1A7E-FDBB-80CC-3FDD-D7EFF97D15F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8205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6B945-E63A-75C2-6C5A-5B0D9DCA30F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337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2B9174-567E-55A3-8259-4B7AEE4757E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05300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55F33C-8328-AD03-1D08-AC887AE35D9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32485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FCCDD-6C8E-AA28-A1DF-7F0418947AF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55747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8B29EC-9987-7EC6-C4E1-CA28934BE31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80448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AD93DF-816E-464C-FE1D-2EF8EC6A122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65127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079E0-9922-D934-7F8F-2BB4535B26B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0780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331770-9C73-BB17-2473-FE33784E5B2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88631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260438-41E2-D675-A350-210B12327A8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29254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F2A6A5-BBDD-437D-9713-C6EF5FBAA71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2763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D2F577-1EB3-5F7A-5B1B-8BAB85D4DC8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73659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5B635-0654-E778-9AB6-02E3EC363A7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6403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7925C9-53F9-D407-37E8-9215227F1BC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86227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089BAA-69AF-D496-C42D-749D4C2B9D9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38513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65834A-D6DC-8CA8-4EAD-8D30F808B56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58775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90AFE4-BD3B-2A2E-0446-3196E5DD633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5073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DA518-59E8-4397-4045-295AD4F50A6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260752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FBFA64-5EB5-0116-1475-772BB8073F3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10113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D21FF-BB96-4DF3-28C9-ACC48FCD3A8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88032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C2CD69-5016-CF8E-DDDE-3C5C9BC4656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304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A991CB-3387-3138-BFF4-C5FAFD6A85F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171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46470-9FEC-F152-7464-01C7010C743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7710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FECB8E-F60C-8C5C-EBD2-8BF00592436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9146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972AEF-BE0B-331D-AE56-A20755804C6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2894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812D52-7DF7-A4A0-0012-5544F765FDD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6850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20DEE6-567D-5B6C-E4E1-D86E7401669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552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6FB23-E424-AD87-D824-B0FB2C07E58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5913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F0F6-23F8-4B36-DB64-F1652320709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3836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82081A-8FB2-F773-DAF4-C181AF76B53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32644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393E84-E949-492D-0C7C-4BACD0C5A68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6691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4C2826-3BEC-ED35-B0E3-B3B4B59B975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18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F78754-188C-D43F-2F5B-10DD88EA01B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4392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D0228F-2F46-D51E-1FD5-B1286D8C1ED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5375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173FD3-3A50-82F4-84D9-38D1B98C87F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47274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8C962E-4217-E2A5-7B56-21B825EB53A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0577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D9F1EF-3888-5FD0-28EE-620CB3CE275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5927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ED93F-242E-A7AF-9785-0633857C6FB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4701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AC7079-F183-0372-E888-49703C2963B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2368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F5ED10-ACC9-F239-6FB0-2C7646E3C90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6706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ECB4F7-A1EC-B605-F657-9F20B4379A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1489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5441B7-E83A-52C5-7838-6C4795889E3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8912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11935-2F46-F93A-6B44-9BC05FE94C7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8982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1D88AD-FE65-62CA-D5D0-C991402E195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7857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50784-C848-7142-B73A-F97C75A7CAB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9157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E3801-67F8-7D5C-7EA4-4FFD42FC4F0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5320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8A5DB-BFB1-AD6A-0523-8AB26C0B275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9391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CFDB2D-E1AF-B611-0400-B4EC331B67D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091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8E775D-B33D-37B8-7F68-D4264170F7F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0947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B028D0-FB80-07F5-C7EB-C24FCD88A6D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961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D28CF-6C03-56FC-C9E4-01F1DA6EEE8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0672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CC9F44-D508-4972-FD04-29A4595E15C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11595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6843FE-3B53-75AD-833E-6ADF2ED4C04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0545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F00705-D1BB-8637-D167-5C1DC43DB65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4254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79BB71-3D97-3F82-1015-99479C52C50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4855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E5356-025E-C336-B3D8-D8DA03ED9D0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0431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C41B1-1E98-6FDE-5FBE-16D49B644F3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4839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13404E-9477-E290-8A89-13C7095E97E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347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F16A5-3DFE-2364-9C5C-B2A69F52459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0725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63399-5E4F-05E4-0CE7-200F01F7D52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8218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DE636-DF3C-FF0D-F08C-D9753EAD5FC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9630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7699A4-8CD2-731D-AF80-CD3CA2DFC42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6700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926DB-52FC-2870-2149-FC965D735B7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5323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3CDEE7-F925-2233-2E37-4C20D1653D6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0865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069B61-8A0C-2DAD-C869-5EEAB4190B9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5736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E0AFF9-D7C3-EA2F-AD11-C36ED338738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2249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6EFA9-1A7D-5C67-8937-A33DE9E23FF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2699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376450-5B3F-4BDE-A9A3-E12945BDBB1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07111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03E866-5BEE-0032-8C19-9F4A2B3C1B1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0852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8E3BF-9360-9F80-F9DC-A3422AAD78B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8298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AEF123-4E6F-C800-B2F1-18F2D1CF72B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8463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9B289E-0832-F3D5-476E-98442898110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3310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1DEDF9-541E-A3E2-710F-0FD18DAF242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1481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8E6E4-99FD-DEF7-C603-59E01D5FC63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011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21C010-EF76-417F-9409-4915629C6A3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5929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88EE82-02A9-A2FE-278C-BD84D161DAA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4418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BD0C12-B395-FE17-537D-81CA792B555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4826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E2830-C04B-9C59-F26F-4609C261409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9589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FF77D-F84D-1422-92E4-FD60DA82B1D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9865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1BCD0-1328-78A5-960F-0267CCC9D5D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29273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5AB8F-09B7-FB48-5597-3220393538F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0289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1CF6D-3344-480B-2A1E-91F4119D266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1567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F18686-D705-5516-0AC8-6587EFBA9D0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2149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02B66-48A1-044F-C01E-C645031C884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3431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027EC-7034-8BB8-B155-0C8BE8305CC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8995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7A978F-6FC6-048D-7F41-01C847E75F6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9335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0D7792-1CE3-E902-F043-5B14A6B96A5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0604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412449-BE7A-2B28-3636-2231B582C3D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43098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2FDBE-DE44-E1D3-5E4B-C6CD1D6FD69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07775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E2FC25-902F-18F3-56DA-1E33256B6EE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4164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07F7E4-7B44-C4BA-47C1-AC59A6C881F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4129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7F9D1-5D1A-A63C-990F-A99E386F02B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729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68E1B8-4D3A-E055-D135-C99A6300AD9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550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99FA6-8498-58B9-E376-65BB77FEB52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4803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2F085-5559-FF01-C49F-C7B517EFFE9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75366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FCA47E-0752-6ED7-6ACB-438AB73D9A0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7075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03A8A-0C7F-61A9-2DCA-B3A9289152D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4896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2776A-BAC6-A6BE-CDB7-DF2A20BC2E8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4302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F8ED8F-ACE3-38E3-A294-63B9EB949AE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5508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5894E-0965-2BBF-C535-6F1596CCE91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9080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9F426-572B-7935-9350-FCBAF45A4B6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3446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5FD095-E02E-7CA9-E7BF-EE2E87A8D85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6293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60FA53-7326-43D6-C1E6-B7899068385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6283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0F0D7-45F0-2293-C1B6-FF0DE834561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4157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0AFEAC-689B-DA67-AAEF-595E56578D3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8804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10ED22-6B33-BF94-9D9C-EE77B86A3DF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47585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5DF392-EE5B-A273-0CA0-8CA4E352333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45062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05F9E1-CF34-3531-8DE0-528F8733CAE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92365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CEF607-867F-E26C-433C-A40FD1634CE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8026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0EB6F4-C52C-C8DD-5A39-F92961F6221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60432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B2C582-22BA-BE02-AE66-06FD246395B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48146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7E343F-4AAB-1487-CE5B-8C92690ED46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17808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468BC-0C54-072B-C2EC-1F376644CBB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47220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77BB8-A37E-885A-BBDC-DAEC7ED74D1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39484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88A36D-B34E-08F8-D468-A16413B7592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71739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6210</TotalTime>
  <Words>5232</Words>
  <Application>Microsoft Office PowerPoint</Application>
  <PresentationFormat>Widescreen</PresentationFormat>
  <Paragraphs>1140</Paragraphs>
  <Slides>132</Slides>
  <Notes>132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132</vt:i4>
      </vt:variant>
    </vt:vector>
  </HeadingPairs>
  <TitlesOfParts>
    <vt:vector size="136" baseType="lpstr">
      <vt:lpstr>Arial</vt:lpstr>
      <vt:lpstr>Aptos Display</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 Mair</dc:creator>
  <cp:lastModifiedBy>Justin Mair</cp:lastModifiedBy>
  <cp:revision>42</cp:revision>
  <cp:lastPrinted>2025-05-07T15:17:21Z</cp:lastPrinted>
  <dcterms:created xsi:type="dcterms:W3CDTF">2025-03-19T14:00:08Z</dcterms:created>
  <dcterms:modified xsi:type="dcterms:W3CDTF">2025-07-15T16:47:46Z</dcterms:modified>
</cp:coreProperties>
</file>